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7" r:id="rId2"/>
    <p:sldId id="262" r:id="rId3"/>
    <p:sldId id="263" r:id="rId4"/>
    <p:sldId id="264" r:id="rId5"/>
    <p:sldId id="256" r:id="rId6"/>
    <p:sldId id="265" r:id="rId7"/>
    <p:sldId id="266" r:id="rId8"/>
    <p:sldId id="258" r:id="rId9"/>
    <p:sldId id="259" r:id="rId10"/>
    <p:sldId id="260" r:id="rId11"/>
    <p:sldId id="261"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058502C4-5D0F-4EB6-AA8F-92412EBF6622}" type="datetimeFigureOut">
              <a:rPr lang="en-CA" smtClean="0"/>
              <a:t>27/01/2015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D17EE2C-36CA-4E56-90E2-9D27C4C0AF34}" type="slidenum">
              <a:rPr lang="en-CA" smtClean="0"/>
              <a:t>‹#›</a:t>
            </a:fld>
            <a:endParaRPr lang="en-CA"/>
          </a:p>
        </p:txBody>
      </p:sp>
    </p:spTree>
    <p:extLst>
      <p:ext uri="{BB962C8B-B14F-4D97-AF65-F5344CB8AC3E}">
        <p14:creationId xmlns:p14="http://schemas.microsoft.com/office/powerpoint/2010/main" val="3498796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58502C4-5D0F-4EB6-AA8F-92412EBF6622}" type="datetimeFigureOut">
              <a:rPr lang="en-CA" smtClean="0"/>
              <a:t>27/01/2015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D17EE2C-36CA-4E56-90E2-9D27C4C0AF34}" type="slidenum">
              <a:rPr lang="en-CA" smtClean="0"/>
              <a:t>‹#›</a:t>
            </a:fld>
            <a:endParaRPr lang="en-CA"/>
          </a:p>
        </p:txBody>
      </p:sp>
    </p:spTree>
    <p:extLst>
      <p:ext uri="{BB962C8B-B14F-4D97-AF65-F5344CB8AC3E}">
        <p14:creationId xmlns:p14="http://schemas.microsoft.com/office/powerpoint/2010/main" val="1377358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58502C4-5D0F-4EB6-AA8F-92412EBF6622}" type="datetimeFigureOut">
              <a:rPr lang="en-CA" smtClean="0"/>
              <a:t>27/01/2015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D17EE2C-36CA-4E56-90E2-9D27C4C0AF34}" type="slidenum">
              <a:rPr lang="en-CA" smtClean="0"/>
              <a:t>‹#›</a:t>
            </a:fld>
            <a:endParaRPr lang="en-CA"/>
          </a:p>
        </p:txBody>
      </p:sp>
    </p:spTree>
    <p:extLst>
      <p:ext uri="{BB962C8B-B14F-4D97-AF65-F5344CB8AC3E}">
        <p14:creationId xmlns:p14="http://schemas.microsoft.com/office/powerpoint/2010/main" val="2987920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58502C4-5D0F-4EB6-AA8F-92412EBF6622}" type="datetimeFigureOut">
              <a:rPr lang="en-CA" smtClean="0"/>
              <a:t>27/01/2015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D17EE2C-36CA-4E56-90E2-9D27C4C0AF34}" type="slidenum">
              <a:rPr lang="en-CA" smtClean="0"/>
              <a:t>‹#›</a:t>
            </a:fld>
            <a:endParaRPr lang="en-CA"/>
          </a:p>
        </p:txBody>
      </p:sp>
    </p:spTree>
    <p:extLst>
      <p:ext uri="{BB962C8B-B14F-4D97-AF65-F5344CB8AC3E}">
        <p14:creationId xmlns:p14="http://schemas.microsoft.com/office/powerpoint/2010/main" val="1809518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8502C4-5D0F-4EB6-AA8F-92412EBF6622}" type="datetimeFigureOut">
              <a:rPr lang="en-CA" smtClean="0"/>
              <a:t>27/01/2015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D17EE2C-36CA-4E56-90E2-9D27C4C0AF34}" type="slidenum">
              <a:rPr lang="en-CA" smtClean="0"/>
              <a:t>‹#›</a:t>
            </a:fld>
            <a:endParaRPr lang="en-CA"/>
          </a:p>
        </p:txBody>
      </p:sp>
    </p:spTree>
    <p:extLst>
      <p:ext uri="{BB962C8B-B14F-4D97-AF65-F5344CB8AC3E}">
        <p14:creationId xmlns:p14="http://schemas.microsoft.com/office/powerpoint/2010/main" val="3286888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058502C4-5D0F-4EB6-AA8F-92412EBF6622}" type="datetimeFigureOut">
              <a:rPr lang="en-CA" smtClean="0"/>
              <a:t>27/01/2015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D17EE2C-36CA-4E56-90E2-9D27C4C0AF34}" type="slidenum">
              <a:rPr lang="en-CA" smtClean="0"/>
              <a:t>‹#›</a:t>
            </a:fld>
            <a:endParaRPr lang="en-CA"/>
          </a:p>
        </p:txBody>
      </p:sp>
    </p:spTree>
    <p:extLst>
      <p:ext uri="{BB962C8B-B14F-4D97-AF65-F5344CB8AC3E}">
        <p14:creationId xmlns:p14="http://schemas.microsoft.com/office/powerpoint/2010/main" val="1650797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058502C4-5D0F-4EB6-AA8F-92412EBF6622}" type="datetimeFigureOut">
              <a:rPr lang="en-CA" smtClean="0"/>
              <a:t>27/01/2015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D17EE2C-36CA-4E56-90E2-9D27C4C0AF34}" type="slidenum">
              <a:rPr lang="en-CA" smtClean="0"/>
              <a:t>‹#›</a:t>
            </a:fld>
            <a:endParaRPr lang="en-CA"/>
          </a:p>
        </p:txBody>
      </p:sp>
    </p:spTree>
    <p:extLst>
      <p:ext uri="{BB962C8B-B14F-4D97-AF65-F5344CB8AC3E}">
        <p14:creationId xmlns:p14="http://schemas.microsoft.com/office/powerpoint/2010/main" val="2384726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058502C4-5D0F-4EB6-AA8F-92412EBF6622}" type="datetimeFigureOut">
              <a:rPr lang="en-CA" smtClean="0"/>
              <a:t>27/01/2015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D17EE2C-36CA-4E56-90E2-9D27C4C0AF34}" type="slidenum">
              <a:rPr lang="en-CA" smtClean="0"/>
              <a:t>‹#›</a:t>
            </a:fld>
            <a:endParaRPr lang="en-CA"/>
          </a:p>
        </p:txBody>
      </p:sp>
    </p:spTree>
    <p:extLst>
      <p:ext uri="{BB962C8B-B14F-4D97-AF65-F5344CB8AC3E}">
        <p14:creationId xmlns:p14="http://schemas.microsoft.com/office/powerpoint/2010/main" val="3252953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8502C4-5D0F-4EB6-AA8F-92412EBF6622}" type="datetimeFigureOut">
              <a:rPr lang="en-CA" smtClean="0"/>
              <a:t>27/01/2015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D17EE2C-36CA-4E56-90E2-9D27C4C0AF34}" type="slidenum">
              <a:rPr lang="en-CA" smtClean="0"/>
              <a:t>‹#›</a:t>
            </a:fld>
            <a:endParaRPr lang="en-CA"/>
          </a:p>
        </p:txBody>
      </p:sp>
    </p:spTree>
    <p:extLst>
      <p:ext uri="{BB962C8B-B14F-4D97-AF65-F5344CB8AC3E}">
        <p14:creationId xmlns:p14="http://schemas.microsoft.com/office/powerpoint/2010/main" val="2994530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8502C4-5D0F-4EB6-AA8F-92412EBF6622}" type="datetimeFigureOut">
              <a:rPr lang="en-CA" smtClean="0"/>
              <a:t>27/01/2015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D17EE2C-36CA-4E56-90E2-9D27C4C0AF34}" type="slidenum">
              <a:rPr lang="en-CA" smtClean="0"/>
              <a:t>‹#›</a:t>
            </a:fld>
            <a:endParaRPr lang="en-CA"/>
          </a:p>
        </p:txBody>
      </p:sp>
    </p:spTree>
    <p:extLst>
      <p:ext uri="{BB962C8B-B14F-4D97-AF65-F5344CB8AC3E}">
        <p14:creationId xmlns:p14="http://schemas.microsoft.com/office/powerpoint/2010/main" val="913335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8502C4-5D0F-4EB6-AA8F-92412EBF6622}" type="datetimeFigureOut">
              <a:rPr lang="en-CA" smtClean="0"/>
              <a:t>27/01/2015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D17EE2C-36CA-4E56-90E2-9D27C4C0AF34}" type="slidenum">
              <a:rPr lang="en-CA" smtClean="0"/>
              <a:t>‹#›</a:t>
            </a:fld>
            <a:endParaRPr lang="en-CA"/>
          </a:p>
        </p:txBody>
      </p:sp>
    </p:spTree>
    <p:extLst>
      <p:ext uri="{BB962C8B-B14F-4D97-AF65-F5344CB8AC3E}">
        <p14:creationId xmlns:p14="http://schemas.microsoft.com/office/powerpoint/2010/main" val="403274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8502C4-5D0F-4EB6-AA8F-92412EBF6622}" type="datetimeFigureOut">
              <a:rPr lang="en-CA" smtClean="0"/>
              <a:t>27/01/2015</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17EE2C-36CA-4E56-90E2-9D27C4C0AF34}" type="slidenum">
              <a:rPr lang="en-CA" smtClean="0"/>
              <a:t>‹#›</a:t>
            </a:fld>
            <a:endParaRPr lang="en-CA"/>
          </a:p>
        </p:txBody>
      </p:sp>
    </p:spTree>
    <p:extLst>
      <p:ext uri="{BB962C8B-B14F-4D97-AF65-F5344CB8AC3E}">
        <p14:creationId xmlns:p14="http://schemas.microsoft.com/office/powerpoint/2010/main" val="39558608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 Id="rId4" Type="http://schemas.openxmlformats.org/officeDocument/2006/relationships/hyperlink" Target="http://www.vancouverobserver.com/blogs/feminista/why-isnt-anyone-talking-about-misogyny-involved-amanda-todds-life-and-death"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9.jpeg"/><Relationship Id="rId1" Type="http://schemas.openxmlformats.org/officeDocument/2006/relationships/slideLayout" Target="../slideLayouts/slideLayout7.xml"/><Relationship Id="rId5" Type="http://schemas.openxmlformats.org/officeDocument/2006/relationships/image" Target="../media/image6.jpg"/><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louairahal.net/GroupMind/index.html" TargetMode="External"/><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22663" y="184637"/>
            <a:ext cx="11114468" cy="6434069"/>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endParaRPr lang="en-CA" dirty="0" smtClean="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3060" y="503394"/>
            <a:ext cx="2164327" cy="121743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5690" y="1829115"/>
            <a:ext cx="2039069" cy="1355981"/>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78498" y="3401672"/>
            <a:ext cx="1893454" cy="1262303"/>
          </a:xfrm>
          <a:prstGeom prst="rect">
            <a:avLst/>
          </a:prstGeom>
        </p:spPr>
      </p:pic>
      <p:sp>
        <p:nvSpPr>
          <p:cNvPr id="7" name="Rectangle 6"/>
          <p:cNvSpPr/>
          <p:nvPr/>
        </p:nvSpPr>
        <p:spPr>
          <a:xfrm>
            <a:off x="3610514" y="806126"/>
            <a:ext cx="6481005" cy="584775"/>
          </a:xfrm>
          <a:prstGeom prst="rect">
            <a:avLst/>
          </a:prstGeom>
          <a:noFill/>
        </p:spPr>
        <p:txBody>
          <a:bodyPr wrap="none" lIns="91440" tIns="45720" rIns="91440" bIns="45720">
            <a:spAutoFit/>
          </a:bodyPr>
          <a:lstStyle/>
          <a:p>
            <a:pPr algn="ctr"/>
            <a:r>
              <a:rPr lang="en-US" sz="3200" b="0" cap="none" spc="0" dirty="0" smtClean="0">
                <a:ln w="0"/>
                <a:solidFill>
                  <a:schemeClr val="accent6"/>
                </a:solidFill>
                <a:effectLst>
                  <a:outerShdw blurRad="38100" dist="25400" dir="5400000" algn="ctr" rotWithShape="0">
                    <a:srgbClr val="6E747A">
                      <a:alpha val="43000"/>
                    </a:srgbClr>
                  </a:outerShdw>
                </a:effectLst>
              </a:rPr>
              <a:t>Discussion of Readings. Interventions.</a:t>
            </a:r>
            <a:endParaRPr lang="en-US" sz="3200" b="0" cap="none" spc="0" dirty="0">
              <a:ln w="0"/>
              <a:solidFill>
                <a:schemeClr val="accent6"/>
              </a:solidFill>
              <a:effectLst>
                <a:outerShdw blurRad="38100" dist="25400" dir="5400000" algn="ctr" rotWithShape="0">
                  <a:srgbClr val="6E747A">
                    <a:alpha val="43000"/>
                  </a:srgbClr>
                </a:outerShdw>
              </a:effectLst>
            </a:endParaRPr>
          </a:p>
        </p:txBody>
      </p:sp>
      <p:sp>
        <p:nvSpPr>
          <p:cNvPr id="8" name="Rectangle 7"/>
          <p:cNvSpPr/>
          <p:nvPr/>
        </p:nvSpPr>
        <p:spPr>
          <a:xfrm>
            <a:off x="3610514" y="2039583"/>
            <a:ext cx="7150251" cy="1077218"/>
          </a:xfrm>
          <a:prstGeom prst="rect">
            <a:avLst/>
          </a:prstGeom>
          <a:noFill/>
        </p:spPr>
        <p:txBody>
          <a:bodyPr wrap="square" lIns="91440" tIns="45720" rIns="91440" bIns="45720">
            <a:spAutoFit/>
          </a:bodyPr>
          <a:lstStyle/>
          <a:p>
            <a:r>
              <a:rPr lang="en-US" sz="3200" b="0" cap="none" spc="0" dirty="0" smtClean="0">
                <a:ln w="0"/>
                <a:solidFill>
                  <a:schemeClr val="accent2"/>
                </a:solidFill>
                <a:effectLst>
                  <a:outerShdw blurRad="38100" dist="25400" dir="5400000" algn="ctr" rotWithShape="0">
                    <a:srgbClr val="6E747A">
                      <a:alpha val="43000"/>
                    </a:srgbClr>
                  </a:outerShdw>
                </a:effectLst>
              </a:rPr>
              <a:t>What are the needs met through the act of bullying? Can they be met otherwise?</a:t>
            </a:r>
            <a:endParaRPr lang="en-US" sz="3200" b="0" cap="none" spc="0" dirty="0">
              <a:ln w="0"/>
              <a:solidFill>
                <a:schemeClr val="accent2"/>
              </a:solidFill>
              <a:effectLst>
                <a:outerShdw blurRad="38100" dist="25400" dir="5400000" algn="ctr" rotWithShape="0">
                  <a:srgbClr val="6E747A">
                    <a:alpha val="43000"/>
                  </a:srgbClr>
                </a:outerShdw>
              </a:effectLst>
            </a:endParaRPr>
          </a:p>
        </p:txBody>
      </p:sp>
      <p:sp>
        <p:nvSpPr>
          <p:cNvPr id="9" name="Rectangle 8"/>
          <p:cNvSpPr/>
          <p:nvPr/>
        </p:nvSpPr>
        <p:spPr>
          <a:xfrm>
            <a:off x="3610514" y="3586757"/>
            <a:ext cx="7150251" cy="1077218"/>
          </a:xfrm>
          <a:prstGeom prst="rect">
            <a:avLst/>
          </a:prstGeom>
          <a:noFill/>
        </p:spPr>
        <p:txBody>
          <a:bodyPr wrap="square" lIns="91440" tIns="45720" rIns="91440" bIns="45720">
            <a:spAutoFit/>
          </a:bodyPr>
          <a:lstStyle/>
          <a:p>
            <a:r>
              <a:rPr lang="en-US" sz="3200" b="0" cap="none" spc="0" dirty="0" smtClean="0">
                <a:ln w="0"/>
                <a:solidFill>
                  <a:schemeClr val="tx2"/>
                </a:solidFill>
                <a:effectLst>
                  <a:outerShdw blurRad="38100" dist="25400" dir="5400000" algn="ctr" rotWithShape="0">
                    <a:srgbClr val="6E747A">
                      <a:alpha val="43000"/>
                    </a:srgbClr>
                  </a:outerShdw>
                </a:effectLst>
              </a:rPr>
              <a:t>Supporting the development of a caring attitude</a:t>
            </a:r>
            <a:endParaRPr lang="en-US" sz="3200" b="0" cap="none" spc="0" dirty="0">
              <a:ln w="0"/>
              <a:solidFill>
                <a:schemeClr val="tx2"/>
              </a:solidFill>
              <a:effectLst>
                <a:outerShdw blurRad="38100" dist="25400" dir="5400000" algn="ctr" rotWithShape="0">
                  <a:srgbClr val="6E747A">
                    <a:alpha val="43000"/>
                  </a:srgbClr>
                </a:outerShdw>
              </a:effectLst>
            </a:endParaRPr>
          </a:p>
        </p:txBody>
      </p:sp>
      <p:sp>
        <p:nvSpPr>
          <p:cNvPr id="11" name="Rectangle 10"/>
          <p:cNvSpPr/>
          <p:nvPr/>
        </p:nvSpPr>
        <p:spPr>
          <a:xfrm>
            <a:off x="5052645" y="5133931"/>
            <a:ext cx="5611088" cy="584775"/>
          </a:xfrm>
          <a:prstGeom prst="rect">
            <a:avLst/>
          </a:prstGeom>
          <a:noFill/>
        </p:spPr>
        <p:txBody>
          <a:bodyPr wrap="none" lIns="91440" tIns="45720" rIns="91440" bIns="45720">
            <a:spAutoFit/>
          </a:bodyPr>
          <a:lstStyle/>
          <a:p>
            <a:pPr algn="ctr"/>
            <a:r>
              <a:rPr lang="en-US" sz="3200" b="0" cap="none" spc="0" dirty="0" smtClean="0">
                <a:ln w="0"/>
                <a:solidFill>
                  <a:schemeClr val="accent6"/>
                </a:solidFill>
                <a:effectLst>
                  <a:outerShdw blurRad="38100" dist="25400" dir="5400000" algn="ctr" rotWithShape="0">
                    <a:srgbClr val="6E747A">
                      <a:alpha val="43000"/>
                    </a:srgbClr>
                  </a:outerShdw>
                </a:effectLst>
              </a:rPr>
              <a:t>What are the causes </a:t>
            </a:r>
            <a:r>
              <a:rPr lang="en-US" sz="3200" b="0" cap="none" spc="0" smtClean="0">
                <a:ln w="0"/>
                <a:solidFill>
                  <a:schemeClr val="accent6"/>
                </a:solidFill>
                <a:effectLst>
                  <a:outerShdw blurRad="38100" dist="25400" dir="5400000" algn="ctr" rotWithShape="0">
                    <a:srgbClr val="6E747A">
                      <a:alpha val="43000"/>
                    </a:srgbClr>
                  </a:outerShdw>
                </a:effectLst>
              </a:rPr>
              <a:t>of bullying?</a:t>
            </a:r>
            <a:endParaRPr lang="en-US" sz="3200" b="0" cap="none" spc="0" dirty="0">
              <a:ln w="0"/>
              <a:solidFill>
                <a:schemeClr val="accent6"/>
              </a:solidFill>
              <a:effectLst>
                <a:outerShdw blurRad="38100" dist="25400" dir="5400000" algn="ctr" rotWithShape="0">
                  <a:srgbClr val="6E747A">
                    <a:alpha val="43000"/>
                  </a:srgbClr>
                </a:outerShdw>
              </a:effectLst>
            </a:endParaRPr>
          </a:p>
        </p:txBody>
      </p:sp>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40996" y="4971747"/>
            <a:ext cx="3799499" cy="898139"/>
          </a:xfrm>
          <a:prstGeom prst="rect">
            <a:avLst/>
          </a:prstGeom>
        </p:spPr>
      </p:pic>
    </p:spTree>
    <p:extLst>
      <p:ext uri="{BB962C8B-B14F-4D97-AF65-F5344CB8AC3E}">
        <p14:creationId xmlns:p14="http://schemas.microsoft.com/office/powerpoint/2010/main" val="34486793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76141" y="350881"/>
            <a:ext cx="11114468" cy="6349284"/>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endParaRPr lang="en-CA"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204" y="1009113"/>
            <a:ext cx="3114675" cy="4762500"/>
          </a:xfrm>
          <a:prstGeom prst="rect">
            <a:avLst/>
          </a:prstGeom>
        </p:spPr>
      </p:pic>
      <p:sp>
        <p:nvSpPr>
          <p:cNvPr id="7" name="Rectangle 6"/>
          <p:cNvSpPr/>
          <p:nvPr/>
        </p:nvSpPr>
        <p:spPr>
          <a:xfrm>
            <a:off x="4568508" y="815930"/>
            <a:ext cx="6473375" cy="646331"/>
          </a:xfrm>
          <a:prstGeom prst="rect">
            <a:avLst/>
          </a:prstGeom>
          <a:noFill/>
        </p:spPr>
        <p:txBody>
          <a:bodyPr wrap="none" lIns="91440" tIns="45720" rIns="91440" bIns="45720">
            <a:spAutoFit/>
          </a:bodyPr>
          <a:lstStyle/>
          <a:p>
            <a:pPr algn="ctr"/>
            <a:r>
              <a:rPr lang="en-US" sz="3600" b="1" cap="none" spc="0" dirty="0" smtClean="0">
                <a:ln w="22225">
                  <a:solidFill>
                    <a:schemeClr val="accent2"/>
                  </a:solidFill>
                  <a:prstDash val="solid"/>
                </a:ln>
                <a:solidFill>
                  <a:schemeClr val="accent2">
                    <a:lumMod val="40000"/>
                    <a:lumOff val="60000"/>
                  </a:schemeClr>
                </a:solidFill>
                <a:effectLst/>
              </a:rPr>
              <a:t>Use of punishments and rewards</a:t>
            </a:r>
            <a:endParaRPr lang="en-US" sz="3600" b="1" cap="none" spc="0" dirty="0">
              <a:ln w="22225">
                <a:solidFill>
                  <a:schemeClr val="accent2"/>
                </a:solidFill>
                <a:prstDash val="solid"/>
              </a:ln>
              <a:solidFill>
                <a:schemeClr val="accent2">
                  <a:lumMod val="40000"/>
                  <a:lumOff val="60000"/>
                </a:schemeClr>
              </a:solidFill>
              <a:effectLst/>
            </a:endParaRPr>
          </a:p>
        </p:txBody>
      </p:sp>
      <p:sp>
        <p:nvSpPr>
          <p:cNvPr id="8" name="TextBox 7"/>
          <p:cNvSpPr txBox="1"/>
          <p:nvPr/>
        </p:nvSpPr>
        <p:spPr>
          <a:xfrm>
            <a:off x="5046942" y="1927310"/>
            <a:ext cx="6168980" cy="2215991"/>
          </a:xfrm>
          <a:prstGeom prst="rect">
            <a:avLst/>
          </a:prstGeom>
          <a:noFill/>
        </p:spPr>
        <p:txBody>
          <a:bodyPr wrap="square" rtlCol="0">
            <a:spAutoFit/>
          </a:bodyPr>
          <a:lstStyle/>
          <a:p>
            <a:pPr marL="285750" indent="-285750">
              <a:buFont typeface="Arial" panose="020B0604020202020204" pitchFamily="34" charset="0"/>
              <a:buChar char="•"/>
            </a:pPr>
            <a:r>
              <a:rPr lang="en-CA" sz="2400" dirty="0" smtClean="0"/>
              <a:t>Teaches that authority can manipulate behaviour</a:t>
            </a:r>
          </a:p>
          <a:p>
            <a:pPr marL="285750" indent="-285750">
              <a:buFont typeface="Arial" panose="020B0604020202020204" pitchFamily="34" charset="0"/>
              <a:buChar char="•"/>
            </a:pPr>
            <a:endParaRPr lang="en-CA" sz="2400" dirty="0"/>
          </a:p>
          <a:p>
            <a:pPr marL="285750" indent="-285750">
              <a:buFont typeface="Arial" panose="020B0604020202020204" pitchFamily="34" charset="0"/>
              <a:buChar char="•"/>
            </a:pPr>
            <a:r>
              <a:rPr lang="en-CA" sz="2400" dirty="0" smtClean="0"/>
              <a:t>Teaches us to display the behaviour desired by authority</a:t>
            </a:r>
            <a:endParaRPr lang="en-CA" sz="2400" dirty="0"/>
          </a:p>
          <a:p>
            <a:pPr marL="285750" indent="-285750">
              <a:buFont typeface="Arial" panose="020B0604020202020204" pitchFamily="34" charset="0"/>
              <a:buChar char="•"/>
            </a:pPr>
            <a:endParaRPr lang="en-CA" dirty="0"/>
          </a:p>
        </p:txBody>
      </p:sp>
      <p:sp>
        <p:nvSpPr>
          <p:cNvPr id="9" name="TextBox 8"/>
          <p:cNvSpPr txBox="1"/>
          <p:nvPr/>
        </p:nvSpPr>
        <p:spPr>
          <a:xfrm>
            <a:off x="5046942" y="4378101"/>
            <a:ext cx="5994941" cy="1200329"/>
          </a:xfrm>
          <a:prstGeom prst="rect">
            <a:avLst/>
          </a:prstGeom>
          <a:noFill/>
        </p:spPr>
        <p:txBody>
          <a:bodyPr wrap="square" rtlCol="0">
            <a:spAutoFit/>
          </a:bodyPr>
          <a:lstStyle/>
          <a:p>
            <a:pPr marL="285750" indent="-285750">
              <a:buFont typeface="Arial" panose="020B0604020202020204" pitchFamily="34" charset="0"/>
              <a:buChar char="•"/>
            </a:pPr>
            <a:r>
              <a:rPr lang="en-CA" sz="2400" b="1" dirty="0" smtClean="0">
                <a:solidFill>
                  <a:schemeClr val="accent2"/>
                </a:solidFill>
              </a:rPr>
              <a:t>When rewards and punishments are used inconsistently, children learn that authority has the absolute power. </a:t>
            </a:r>
            <a:endParaRPr lang="en-CA" sz="2400" b="1" dirty="0">
              <a:solidFill>
                <a:schemeClr val="accent2"/>
              </a:solidFill>
            </a:endParaRPr>
          </a:p>
        </p:txBody>
      </p:sp>
    </p:spTree>
    <p:extLst>
      <p:ext uri="{BB962C8B-B14F-4D97-AF65-F5344CB8AC3E}">
        <p14:creationId xmlns:p14="http://schemas.microsoft.com/office/powerpoint/2010/main" val="1878001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arn(inVertical)">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39462" y="231820"/>
            <a:ext cx="11114468" cy="6434069"/>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endParaRPr lang="en-CA" dirty="0" smtClean="0"/>
          </a:p>
        </p:txBody>
      </p:sp>
      <p:sp>
        <p:nvSpPr>
          <p:cNvPr id="2" name="Text Box 19"/>
          <p:cNvSpPr txBox="1">
            <a:spLocks noChangeArrowheads="1"/>
          </p:cNvSpPr>
          <p:nvPr/>
        </p:nvSpPr>
        <p:spPr bwMode="auto">
          <a:xfrm>
            <a:off x="2029496" y="443247"/>
            <a:ext cx="8153400" cy="946150"/>
          </a:xfrm>
          <a:prstGeom prst="rect">
            <a:avLst/>
          </a:prstGeom>
          <a:solidFill>
            <a:schemeClr val="accent6"/>
          </a:solidFill>
          <a:ln w="9525">
            <a:noFill/>
            <a:miter lim="800000"/>
            <a:headEnd/>
            <a:tailEnd/>
          </a:ln>
        </p:spPr>
        <p:txBody>
          <a:bodyPr>
            <a:spAutoFit/>
          </a:bodyPr>
          <a:lstStyle/>
          <a:p>
            <a:pPr algn="ctr">
              <a:spcBef>
                <a:spcPct val="50000"/>
              </a:spcBef>
            </a:pPr>
            <a:r>
              <a:rPr lang="en-US" sz="2800" b="1">
                <a:solidFill>
                  <a:schemeClr val="bg1"/>
                </a:solidFill>
              </a:rPr>
              <a:t>Morality Theory: Blaming the Victim Ideology, Legitimizing Aggression</a:t>
            </a:r>
          </a:p>
        </p:txBody>
      </p:sp>
      <p:sp>
        <p:nvSpPr>
          <p:cNvPr id="3" name="Text Box 8"/>
          <p:cNvSpPr txBox="1">
            <a:spLocks noChangeArrowheads="1"/>
          </p:cNvSpPr>
          <p:nvPr/>
        </p:nvSpPr>
        <p:spPr bwMode="auto">
          <a:xfrm>
            <a:off x="6449095" y="2348247"/>
            <a:ext cx="5257801" cy="3600986"/>
          </a:xfrm>
          <a:prstGeom prst="rect">
            <a:avLst/>
          </a:prstGeom>
          <a:noFill/>
          <a:ln w="9525">
            <a:noFill/>
            <a:miter lim="800000"/>
            <a:headEnd/>
            <a:tailEnd/>
          </a:ln>
        </p:spPr>
        <p:txBody>
          <a:bodyPr wrap="square">
            <a:spAutoFit/>
          </a:bodyPr>
          <a:lstStyle/>
          <a:p>
            <a:pPr>
              <a:buFontTx/>
              <a:buChar char="•"/>
              <a:defRPr/>
            </a:pPr>
            <a:r>
              <a:rPr lang="en-US" sz="2000" b="1" dirty="0">
                <a:solidFill>
                  <a:schemeClr val="accent2"/>
                </a:solidFill>
                <a:effectLst>
                  <a:outerShdw blurRad="38100" dist="38100" dir="2700000" algn="tl">
                    <a:srgbClr val="C0C0C0"/>
                  </a:outerShdw>
                </a:effectLst>
              </a:rPr>
              <a:t> </a:t>
            </a:r>
            <a:r>
              <a:rPr lang="en-US" sz="2400" b="1" dirty="0">
                <a:solidFill>
                  <a:schemeClr val="accent2"/>
                </a:solidFill>
                <a:effectLst>
                  <a:outerShdw blurRad="38100" dist="38100" dir="2700000" algn="tl">
                    <a:srgbClr val="C0C0C0"/>
                  </a:outerShdw>
                </a:effectLst>
              </a:rPr>
              <a:t>“Blaming the victim ideology”: tendency to believe that those who are bullied deserve to be bullied</a:t>
            </a:r>
          </a:p>
          <a:p>
            <a:pPr>
              <a:buFontTx/>
              <a:buChar char="•"/>
              <a:defRPr/>
            </a:pPr>
            <a:endParaRPr lang="en-US" sz="2400" b="1" dirty="0">
              <a:solidFill>
                <a:schemeClr val="accent2"/>
              </a:solidFill>
              <a:effectLst>
                <a:outerShdw blurRad="38100" dist="38100" dir="2700000" algn="tl">
                  <a:srgbClr val="C0C0C0"/>
                </a:outerShdw>
              </a:effectLst>
            </a:endParaRPr>
          </a:p>
          <a:p>
            <a:pPr>
              <a:buFontTx/>
              <a:buChar char="•"/>
              <a:defRPr/>
            </a:pPr>
            <a:r>
              <a:rPr lang="en-US" sz="2400" dirty="0">
                <a:solidFill>
                  <a:schemeClr val="accent2"/>
                </a:solidFill>
              </a:rPr>
              <a:t> </a:t>
            </a:r>
            <a:r>
              <a:rPr lang="en-US" sz="2400" b="1" dirty="0">
                <a:solidFill>
                  <a:schemeClr val="accent2"/>
                </a:solidFill>
                <a:effectLst>
                  <a:outerShdw blurRad="38100" dist="38100" dir="2700000" algn="tl">
                    <a:srgbClr val="C0C0C0"/>
                  </a:outerShdw>
                </a:effectLst>
              </a:rPr>
              <a:t>“two out of three students report that teachers handle the problems of bullying inadequately”</a:t>
            </a:r>
          </a:p>
          <a:p>
            <a:pPr>
              <a:defRPr/>
            </a:pPr>
            <a:endParaRPr lang="en-US" sz="2400" b="1" dirty="0">
              <a:solidFill>
                <a:schemeClr val="accent2"/>
              </a:solidFill>
              <a:effectLst>
                <a:outerShdw blurRad="38100" dist="38100" dir="2700000" algn="tl">
                  <a:srgbClr val="C0C0C0"/>
                </a:outerShdw>
              </a:effectLst>
            </a:endParaRPr>
          </a:p>
          <a:p>
            <a:pPr>
              <a:defRPr/>
            </a:pPr>
            <a:r>
              <a:rPr lang="en-US" sz="2400" b="1" i="1" dirty="0">
                <a:solidFill>
                  <a:schemeClr val="accent2"/>
                </a:solidFill>
                <a:effectLst>
                  <a:outerShdw blurRad="38100" dist="38100" dir="2700000" algn="tl">
                    <a:srgbClr val="C0C0C0"/>
                  </a:outerShdw>
                </a:effectLst>
              </a:rPr>
              <a:t>Newman-Carlson and Horne, </a:t>
            </a:r>
            <a:r>
              <a:rPr lang="en-US" sz="2400" b="1" i="1" dirty="0" smtClean="0">
                <a:solidFill>
                  <a:schemeClr val="accent2"/>
                </a:solidFill>
                <a:effectLst>
                  <a:outerShdw blurRad="38100" dist="38100" dir="2700000" algn="tl">
                    <a:srgbClr val="C0C0C0"/>
                  </a:outerShdw>
                </a:effectLst>
              </a:rPr>
              <a:t>2004</a:t>
            </a:r>
            <a:endParaRPr lang="en-US" b="1" dirty="0">
              <a:effectLst>
                <a:outerShdw blurRad="38100" dist="38100" dir="2700000" algn="tl">
                  <a:srgbClr val="C0C0C0"/>
                </a:outerShdw>
              </a:effectLst>
            </a:endParaRPr>
          </a:p>
          <a:p>
            <a:pPr>
              <a:defRPr/>
            </a:pPr>
            <a:endParaRPr lang="en-US" sz="1200" dirty="0">
              <a:effectLst>
                <a:outerShdw blurRad="38100" dist="38100" dir="2700000" algn="tl">
                  <a:srgbClr val="C0C0C0"/>
                </a:outerShdw>
              </a:effectLst>
            </a:endParaRPr>
          </a:p>
        </p:txBody>
      </p:sp>
      <p:pic>
        <p:nvPicPr>
          <p:cNvPr id="4" name="Picture 4"/>
          <p:cNvPicPr>
            <a:picLocks noChangeAspect="1"/>
          </p:cNvPicPr>
          <p:nvPr/>
        </p:nvPicPr>
        <p:blipFill>
          <a:blip r:embed="rId2"/>
          <a:srcRect/>
          <a:stretch>
            <a:fillRect/>
          </a:stretch>
        </p:blipFill>
        <p:spPr bwMode="auto">
          <a:xfrm>
            <a:off x="2867696" y="3872247"/>
            <a:ext cx="3429000" cy="2571750"/>
          </a:xfrm>
          <a:prstGeom prst="rect">
            <a:avLst/>
          </a:prstGeom>
          <a:noFill/>
          <a:ln w="9525">
            <a:noFill/>
            <a:miter lim="800000"/>
            <a:headEnd/>
            <a:tailEnd/>
          </a:ln>
        </p:spPr>
      </p:pic>
      <p:sp>
        <p:nvSpPr>
          <p:cNvPr id="5" name="Line 9"/>
          <p:cNvSpPr>
            <a:spLocks noChangeShapeType="1"/>
          </p:cNvSpPr>
          <p:nvPr/>
        </p:nvSpPr>
        <p:spPr bwMode="auto">
          <a:xfrm flipH="1">
            <a:off x="4846214" y="3602325"/>
            <a:ext cx="1523999" cy="595023"/>
          </a:xfrm>
          <a:prstGeom prst="line">
            <a:avLst/>
          </a:prstGeom>
          <a:noFill/>
          <a:ln w="9525">
            <a:solidFill>
              <a:schemeClr val="tx1"/>
            </a:solidFill>
            <a:round/>
            <a:headEnd/>
            <a:tailEnd type="triangle" w="med" len="med"/>
          </a:ln>
        </p:spPr>
        <p:txBody>
          <a:bodyPr/>
          <a:lstStyle/>
          <a:p>
            <a:endParaRPr lang="en-US"/>
          </a:p>
        </p:txBody>
      </p:sp>
      <p:sp>
        <p:nvSpPr>
          <p:cNvPr id="6" name="Line 10"/>
          <p:cNvSpPr>
            <a:spLocks noChangeShapeType="1"/>
          </p:cNvSpPr>
          <p:nvPr/>
        </p:nvSpPr>
        <p:spPr bwMode="auto">
          <a:xfrm>
            <a:off x="3618963" y="3310408"/>
            <a:ext cx="10733" cy="714239"/>
          </a:xfrm>
          <a:prstGeom prst="line">
            <a:avLst/>
          </a:prstGeom>
          <a:noFill/>
          <a:ln w="9525">
            <a:solidFill>
              <a:schemeClr val="tx1"/>
            </a:solidFill>
            <a:round/>
            <a:headEnd/>
            <a:tailEnd type="triangle" w="med" len="med"/>
          </a:ln>
        </p:spPr>
        <p:txBody>
          <a:bodyPr/>
          <a:lstStyle/>
          <a:p>
            <a:endParaRPr lang="en-US"/>
          </a:p>
        </p:txBody>
      </p:sp>
      <p:sp>
        <p:nvSpPr>
          <p:cNvPr id="7" name="Text Box 11"/>
          <p:cNvSpPr txBox="1">
            <a:spLocks noChangeArrowheads="1"/>
          </p:cNvSpPr>
          <p:nvPr/>
        </p:nvSpPr>
        <p:spPr bwMode="auto">
          <a:xfrm>
            <a:off x="2372396" y="1840157"/>
            <a:ext cx="4114800" cy="1200329"/>
          </a:xfrm>
          <a:prstGeom prst="rect">
            <a:avLst/>
          </a:prstGeom>
          <a:noFill/>
          <a:ln w="9525">
            <a:noFill/>
            <a:miter lim="800000"/>
            <a:headEnd/>
            <a:tailEnd/>
          </a:ln>
        </p:spPr>
        <p:txBody>
          <a:bodyPr>
            <a:spAutoFit/>
          </a:bodyPr>
          <a:lstStyle/>
          <a:p>
            <a:pPr>
              <a:spcBef>
                <a:spcPct val="50000"/>
              </a:spcBef>
            </a:pPr>
            <a:r>
              <a:rPr lang="en-CA" sz="2400" b="1" i="1" dirty="0">
                <a:ln w="0"/>
                <a:solidFill>
                  <a:schemeClr val="tx2"/>
                </a:solidFill>
                <a:effectLst>
                  <a:outerShdw blurRad="38100" dist="25400" dir="5400000" algn="ctr" rotWithShape="0">
                    <a:srgbClr val="6E747A">
                      <a:alpha val="43000"/>
                    </a:srgbClr>
                  </a:outerShdw>
                </a:effectLst>
              </a:rPr>
              <a:t>Boys: Higher moral reasoning correlated with higher aggression. Why?</a:t>
            </a:r>
            <a:r>
              <a:rPr lang="en-CA" sz="2400" b="1" dirty="0">
                <a:ln w="0"/>
                <a:solidFill>
                  <a:schemeClr val="tx2"/>
                </a:solidFill>
                <a:effectLst>
                  <a:outerShdw blurRad="38100" dist="25400" dir="5400000" algn="ctr" rotWithShape="0">
                    <a:srgbClr val="6E747A">
                      <a:alpha val="43000"/>
                    </a:srgbClr>
                  </a:outerShdw>
                </a:effectLst>
              </a:rPr>
              <a:t> </a:t>
            </a:r>
            <a:r>
              <a:rPr lang="en-CA" sz="1200" b="1" dirty="0" err="1">
                <a:ln w="0"/>
                <a:solidFill>
                  <a:schemeClr val="tx2"/>
                </a:solidFill>
                <a:effectLst>
                  <a:outerShdw blurRad="38100" dist="25400" dir="5400000" algn="ctr" rotWithShape="0">
                    <a:srgbClr val="6E747A">
                      <a:alpha val="43000"/>
                    </a:srgbClr>
                  </a:outerShdw>
                </a:effectLst>
              </a:rPr>
              <a:t>Schonert-Reichl</a:t>
            </a:r>
            <a:r>
              <a:rPr lang="en-CA" sz="1200" b="1" dirty="0">
                <a:ln w="0"/>
                <a:solidFill>
                  <a:schemeClr val="tx2"/>
                </a:solidFill>
                <a:effectLst>
                  <a:outerShdw blurRad="38100" dist="25400" dir="5400000" algn="ctr" rotWithShape="0">
                    <a:srgbClr val="6E747A">
                      <a:alpha val="43000"/>
                    </a:srgbClr>
                  </a:outerShdw>
                </a:effectLst>
              </a:rPr>
              <a:t>, 1999</a:t>
            </a:r>
            <a:r>
              <a:rPr lang="en-CA" sz="2400" b="1" dirty="0">
                <a:ln w="0"/>
                <a:solidFill>
                  <a:schemeClr val="tx2"/>
                </a:solidFill>
                <a:effectLst>
                  <a:outerShdw blurRad="38100" dist="25400" dir="5400000" algn="ctr" rotWithShape="0">
                    <a:srgbClr val="6E747A">
                      <a:alpha val="43000"/>
                    </a:srgbClr>
                  </a:outerShdw>
                </a:effectLst>
              </a:rPr>
              <a:t> </a:t>
            </a:r>
            <a:endParaRPr lang="en-US" sz="2400" b="1" dirty="0">
              <a:ln w="0"/>
              <a:solidFill>
                <a:schemeClr val="tx2"/>
              </a:solidFill>
              <a:effectLst>
                <a:outerShdw blurRad="38100" dist="25400" dir="5400000" algn="ctr" rotWithShape="0">
                  <a:srgbClr val="6E747A">
                    <a:alpha val="43000"/>
                  </a:srgbClr>
                </a:outerShdw>
              </a:effectLst>
            </a:endParaRPr>
          </a:p>
        </p:txBody>
      </p:sp>
      <p:sp>
        <p:nvSpPr>
          <p:cNvPr id="8" name="WordArt 14"/>
          <p:cNvSpPr>
            <a:spLocks noChangeArrowheads="1" noChangeShapeType="1" noTextEdit="1"/>
          </p:cNvSpPr>
          <p:nvPr/>
        </p:nvSpPr>
        <p:spPr bwMode="auto">
          <a:xfrm rot="5400000">
            <a:off x="1572296" y="2195847"/>
            <a:ext cx="1219200" cy="457200"/>
          </a:xfrm>
          <a:prstGeom prst="rect">
            <a:avLst/>
          </a:prstGeom>
        </p:spPr>
        <p:txBody>
          <a:bodyPr vert="wordArtVert" wrap="none" fromWordArt="1">
            <a:prstTxWarp prst="textPlain">
              <a:avLst>
                <a:gd name="adj" fmla="val 50000"/>
              </a:avLst>
            </a:prstTxWarp>
            <a:scene3d>
              <a:camera prst="orthographicFront"/>
              <a:lightRig rig="soft" dir="t">
                <a:rot lat="0" lon="0" rev="15600000"/>
              </a:lightRig>
            </a:scene3d>
            <a:sp3d extrusionH="57150" prstMaterial="softEdge">
              <a:bevelT w="25400" h="38100"/>
            </a:sp3d>
          </a:bodyPr>
          <a:lstStyle/>
          <a:p>
            <a:pPr algn="ctr" fontAlgn="auto"/>
            <a:r>
              <a:rPr lang="en-US" sz="3600" b="1" i="1" kern="10" dirty="0" smtClean="0">
                <a:ln w="9525">
                  <a:solidFill>
                    <a:schemeClr val="tx2"/>
                  </a:solidFill>
                  <a:round/>
                  <a:headEnd/>
                  <a:tailEnd/>
                </a:ln>
                <a:solidFill>
                  <a:schemeClr val="tx2"/>
                </a:solidFill>
                <a:effectLst>
                  <a:outerShdw dist="35921" dir="2700000" algn="ctr" rotWithShape="0">
                    <a:srgbClr val="B2B2B2">
                      <a:alpha val="79999"/>
                    </a:srgbClr>
                  </a:outerShdw>
                </a:effectLst>
                <a:latin typeface="Arial Black"/>
              </a:rPr>
              <a:t>!</a:t>
            </a:r>
            <a:endParaRPr lang="en-US" sz="3600" b="1" i="1" kern="10" dirty="0">
              <a:ln w="9525">
                <a:solidFill>
                  <a:schemeClr val="accent2"/>
                </a:solidFill>
                <a:round/>
                <a:headEnd/>
                <a:tailEnd/>
              </a:ln>
              <a:solidFill>
                <a:schemeClr val="accent2"/>
              </a:solidFill>
              <a:latin typeface="Arial Black"/>
            </a:endParaRPr>
          </a:p>
        </p:txBody>
      </p:sp>
    </p:spTree>
    <p:extLst>
      <p:ext uri="{BB962C8B-B14F-4D97-AF65-F5344CB8AC3E}">
        <p14:creationId xmlns:p14="http://schemas.microsoft.com/office/powerpoint/2010/main" val="3974224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61011" y="302699"/>
            <a:ext cx="11114468" cy="6434069"/>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endParaRPr lang="en-CA" dirty="0" smtClean="0"/>
          </a:p>
        </p:txBody>
      </p:sp>
      <p:sp>
        <p:nvSpPr>
          <p:cNvPr id="2" name="Rectangle 2"/>
          <p:cNvSpPr txBox="1">
            <a:spLocks/>
          </p:cNvSpPr>
          <p:nvPr/>
        </p:nvSpPr>
        <p:spPr>
          <a:xfrm>
            <a:off x="914400" y="400050"/>
            <a:ext cx="7772400" cy="6778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smtClean="0"/>
              <a:t>Use of ‘Bullying’</a:t>
            </a:r>
            <a:endParaRPr lang="en-US" sz="3600" smtClean="0"/>
          </a:p>
        </p:txBody>
      </p:sp>
      <p:pic>
        <p:nvPicPr>
          <p:cNvPr id="4" name="Picture 3"/>
          <p:cNvPicPr>
            <a:picLocks noChangeAspect="1"/>
          </p:cNvPicPr>
          <p:nvPr/>
        </p:nvPicPr>
        <p:blipFill>
          <a:blip r:embed="rId2"/>
          <a:srcRect/>
          <a:stretch>
            <a:fillRect/>
          </a:stretch>
        </p:blipFill>
        <p:spPr bwMode="auto">
          <a:xfrm>
            <a:off x="6296757" y="1502895"/>
            <a:ext cx="1435100" cy="1485900"/>
          </a:xfrm>
          <a:prstGeom prst="rect">
            <a:avLst/>
          </a:prstGeom>
          <a:noFill/>
          <a:ln w="9525">
            <a:noFill/>
            <a:miter lim="800000"/>
            <a:headEnd/>
            <a:tailEnd/>
          </a:ln>
        </p:spPr>
      </p:pic>
      <p:sp>
        <p:nvSpPr>
          <p:cNvPr id="5" name="Rectangle 6"/>
          <p:cNvSpPr>
            <a:spLocks/>
          </p:cNvSpPr>
          <p:nvPr/>
        </p:nvSpPr>
        <p:spPr bwMode="auto">
          <a:xfrm>
            <a:off x="2329616" y="3239061"/>
            <a:ext cx="2282389" cy="445260"/>
          </a:xfrm>
          <a:prstGeom prst="rect">
            <a:avLst/>
          </a:prstGeom>
          <a:noFill/>
          <a:ln w="9525">
            <a:noFill/>
            <a:miter lim="800000"/>
            <a:headEnd/>
            <a:tailEnd/>
          </a:ln>
        </p:spPr>
        <p:txBody>
          <a:bodyPr/>
          <a:lstStyle/>
          <a:p>
            <a:pPr defTabSz="914400" eaLnBrk="0" hangingPunct="0">
              <a:spcBef>
                <a:spcPts val="575"/>
              </a:spcBef>
              <a:buClr>
                <a:schemeClr val="accent1"/>
              </a:buClr>
              <a:buSzPct val="85000"/>
            </a:pPr>
            <a:r>
              <a:rPr lang="en-US" sz="2600" dirty="0">
                <a:latin typeface="Perpetua" pitchFamily="18" charset="0"/>
              </a:rPr>
              <a:t>Erasing </a:t>
            </a:r>
            <a:r>
              <a:rPr lang="en-US" sz="2600" dirty="0" smtClean="0">
                <a:latin typeface="Perpetua" pitchFamily="18" charset="0"/>
              </a:rPr>
              <a:t>Misogyny</a:t>
            </a:r>
            <a:endParaRPr lang="en-US" sz="2600" dirty="0">
              <a:latin typeface="Perpetua" pitchFamily="18" charset="0"/>
            </a:endParaRPr>
          </a:p>
        </p:txBody>
      </p:sp>
      <p:pic>
        <p:nvPicPr>
          <p:cNvPr id="6" name="Picture 5"/>
          <p:cNvPicPr>
            <a:picLocks noChangeAspect="1"/>
          </p:cNvPicPr>
          <p:nvPr/>
        </p:nvPicPr>
        <p:blipFill>
          <a:blip r:embed="rId3"/>
          <a:srcRect/>
          <a:stretch>
            <a:fillRect/>
          </a:stretch>
        </p:blipFill>
        <p:spPr bwMode="auto">
          <a:xfrm>
            <a:off x="2759611" y="1447266"/>
            <a:ext cx="1422400" cy="1511300"/>
          </a:xfrm>
          <a:prstGeom prst="rect">
            <a:avLst/>
          </a:prstGeom>
          <a:noFill/>
          <a:ln w="9525">
            <a:noFill/>
            <a:miter lim="800000"/>
            <a:headEnd/>
            <a:tailEnd/>
          </a:ln>
        </p:spPr>
      </p:pic>
      <p:sp>
        <p:nvSpPr>
          <p:cNvPr id="7" name="Text Box 8"/>
          <p:cNvSpPr txBox="1">
            <a:spLocks noChangeArrowheads="1"/>
          </p:cNvSpPr>
          <p:nvPr/>
        </p:nvSpPr>
        <p:spPr bwMode="auto">
          <a:xfrm>
            <a:off x="1568394" y="4109303"/>
            <a:ext cx="8251825" cy="1462087"/>
          </a:xfrm>
          <a:prstGeom prst="rect">
            <a:avLst/>
          </a:prstGeom>
          <a:noFill/>
          <a:ln w="9525">
            <a:noFill/>
            <a:miter lim="800000"/>
            <a:headEnd/>
            <a:tailEnd/>
          </a:ln>
          <a:effectLst/>
        </p:spPr>
        <p:txBody>
          <a:bodyPr>
            <a:spAutoFit/>
          </a:bodyPr>
          <a:lstStyle/>
          <a:p>
            <a:pPr defTabSz="914400">
              <a:spcBef>
                <a:spcPct val="50000"/>
              </a:spcBef>
            </a:pPr>
            <a:r>
              <a:rPr lang="en-US" dirty="0"/>
              <a:t> </a:t>
            </a:r>
            <a:r>
              <a:rPr lang="en-US" sz="2400" b="1" i="1" dirty="0">
                <a:effectLst>
                  <a:outerShdw blurRad="38100" dist="38100" dir="2700000" algn="tl">
                    <a:srgbClr val="C0C0C0"/>
                  </a:outerShdw>
                </a:effectLst>
              </a:rPr>
              <a:t>'Bullying' is important, yes, but it is a vague term that glosses over the structural reasons for why it happens, like race/gender/class/ability</a:t>
            </a:r>
            <a:r>
              <a:rPr lang="en-US" dirty="0"/>
              <a:t>.  </a:t>
            </a:r>
            <a:r>
              <a:rPr lang="en-US" dirty="0" err="1"/>
              <a:t>Fazeela</a:t>
            </a:r>
            <a:r>
              <a:rPr lang="en-US" dirty="0"/>
              <a:t> </a:t>
            </a:r>
            <a:r>
              <a:rPr lang="en-US" dirty="0" err="1"/>
              <a:t>Jiwa</a:t>
            </a:r>
            <a:r>
              <a:rPr lang="en-US" dirty="0"/>
              <a:t>, Former BC high school teacher</a:t>
            </a:r>
          </a:p>
        </p:txBody>
      </p:sp>
      <p:sp>
        <p:nvSpPr>
          <p:cNvPr id="10" name="Rectangle 6"/>
          <p:cNvSpPr>
            <a:spLocks/>
          </p:cNvSpPr>
          <p:nvPr/>
        </p:nvSpPr>
        <p:spPr bwMode="auto">
          <a:xfrm>
            <a:off x="6009754" y="3239061"/>
            <a:ext cx="2282389" cy="445260"/>
          </a:xfrm>
          <a:prstGeom prst="rect">
            <a:avLst/>
          </a:prstGeom>
          <a:noFill/>
          <a:ln w="9525">
            <a:noFill/>
            <a:miter lim="800000"/>
            <a:headEnd/>
            <a:tailEnd/>
          </a:ln>
        </p:spPr>
        <p:txBody>
          <a:bodyPr/>
          <a:lstStyle/>
          <a:p>
            <a:pPr defTabSz="914400" eaLnBrk="0" hangingPunct="0">
              <a:spcBef>
                <a:spcPts val="575"/>
              </a:spcBef>
              <a:buClr>
                <a:schemeClr val="accent1"/>
              </a:buClr>
              <a:buSzPct val="85000"/>
            </a:pPr>
            <a:r>
              <a:rPr lang="en-US" sz="2600" dirty="0">
                <a:latin typeface="Perpetua" pitchFamily="18" charset="0"/>
              </a:rPr>
              <a:t>Erasing </a:t>
            </a:r>
            <a:r>
              <a:rPr lang="en-US" sz="2600" dirty="0" smtClean="0">
                <a:latin typeface="Perpetua" pitchFamily="18" charset="0"/>
              </a:rPr>
              <a:t>Racism</a:t>
            </a:r>
            <a:endParaRPr lang="en-US" sz="2600" dirty="0">
              <a:latin typeface="Perpetua" pitchFamily="18" charset="0"/>
            </a:endParaRPr>
          </a:p>
        </p:txBody>
      </p:sp>
      <p:sp>
        <p:nvSpPr>
          <p:cNvPr id="11" name="Rectangle 10"/>
          <p:cNvSpPr/>
          <p:nvPr/>
        </p:nvSpPr>
        <p:spPr>
          <a:xfrm>
            <a:off x="1568394" y="5692414"/>
            <a:ext cx="6096000" cy="923330"/>
          </a:xfrm>
          <a:prstGeom prst="rect">
            <a:avLst/>
          </a:prstGeom>
        </p:spPr>
        <p:txBody>
          <a:bodyPr>
            <a:spAutoFit/>
          </a:bodyPr>
          <a:lstStyle/>
          <a:p>
            <a:r>
              <a:rPr lang="en-CA" dirty="0">
                <a:hlinkClick r:id="rId4"/>
              </a:rPr>
              <a:t>http://</a:t>
            </a:r>
            <a:r>
              <a:rPr lang="en-CA" dirty="0" smtClean="0">
                <a:hlinkClick r:id="rId4"/>
              </a:rPr>
              <a:t>www.vancouverobserver.com/blogs/feminista/why-isnt-anyone-talking-about-misogyny-involved-amanda-todds-life-and-death</a:t>
            </a:r>
            <a:r>
              <a:rPr lang="en-CA" dirty="0" smtClean="0"/>
              <a:t> </a:t>
            </a:r>
            <a:endParaRPr lang="en-CA" dirty="0"/>
          </a:p>
        </p:txBody>
      </p:sp>
    </p:spTree>
    <p:extLst>
      <p:ext uri="{BB962C8B-B14F-4D97-AF65-F5344CB8AC3E}">
        <p14:creationId xmlns:p14="http://schemas.microsoft.com/office/powerpoint/2010/main" val="1071008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39462" y="231820"/>
            <a:ext cx="11114468" cy="6434069"/>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endParaRPr lang="en-CA" dirty="0" smtClean="0"/>
          </a:p>
        </p:txBody>
      </p:sp>
      <p:sp>
        <p:nvSpPr>
          <p:cNvPr id="2" name="Text Box 19"/>
          <p:cNvSpPr txBox="1">
            <a:spLocks noChangeArrowheads="1"/>
          </p:cNvSpPr>
          <p:nvPr/>
        </p:nvSpPr>
        <p:spPr bwMode="auto">
          <a:xfrm>
            <a:off x="2029496" y="443247"/>
            <a:ext cx="8153400" cy="523220"/>
          </a:xfrm>
          <a:prstGeom prst="rect">
            <a:avLst/>
          </a:prstGeom>
          <a:solidFill>
            <a:schemeClr val="accent6"/>
          </a:solidFill>
          <a:ln w="9525">
            <a:noFill/>
            <a:miter lim="800000"/>
            <a:headEnd/>
            <a:tailEnd/>
          </a:ln>
        </p:spPr>
        <p:txBody>
          <a:bodyPr>
            <a:spAutoFit/>
          </a:bodyPr>
          <a:lstStyle/>
          <a:p>
            <a:pPr algn="ctr">
              <a:spcBef>
                <a:spcPct val="50000"/>
              </a:spcBef>
            </a:pPr>
            <a:r>
              <a:rPr lang="en-US" sz="2800" b="1" dirty="0" smtClean="0">
                <a:solidFill>
                  <a:schemeClr val="bg1"/>
                </a:solidFill>
              </a:rPr>
              <a:t>Interventions</a:t>
            </a:r>
            <a:endParaRPr lang="en-US" sz="2800" b="1" dirty="0">
              <a:solidFill>
                <a:schemeClr val="bg1"/>
              </a:solidFill>
            </a:endParaRPr>
          </a:p>
        </p:txBody>
      </p:sp>
      <p:sp>
        <p:nvSpPr>
          <p:cNvPr id="10" name="Rectangle 9"/>
          <p:cNvSpPr/>
          <p:nvPr/>
        </p:nvSpPr>
        <p:spPr>
          <a:xfrm>
            <a:off x="1017431" y="1289707"/>
            <a:ext cx="6310648" cy="1938992"/>
          </a:xfrm>
          <a:prstGeom prst="rect">
            <a:avLst/>
          </a:prstGeom>
        </p:spPr>
        <p:txBody>
          <a:bodyPr wrap="square">
            <a:spAutoFit/>
          </a:bodyPr>
          <a:lstStyle/>
          <a:p>
            <a:pPr lvl="0">
              <a:spcAft>
                <a:spcPts val="0"/>
              </a:spcAft>
              <a:tabLst>
                <a:tab pos="457200" algn="l"/>
              </a:tabLst>
            </a:pPr>
            <a:r>
              <a:rPr lang="en-CA" sz="2400" b="1" dirty="0" smtClean="0">
                <a:solidFill>
                  <a:schemeClr val="accent2"/>
                </a:solidFill>
                <a:effectLst/>
                <a:latin typeface="Times New Roman" panose="02020603050405020304" pitchFamily="18" charset="0"/>
                <a:ea typeface="MS Mincho" panose="02020609040205080304" pitchFamily="49" charset="-128"/>
              </a:rPr>
              <a:t>"Victims who are friends with a </a:t>
            </a:r>
            <a:r>
              <a:rPr lang="en-CA" sz="2400" b="1" dirty="0" err="1" smtClean="0">
                <a:solidFill>
                  <a:schemeClr val="accent2"/>
                </a:solidFill>
                <a:effectLst/>
                <a:latin typeface="Times New Roman" panose="02020603050405020304" pitchFamily="18" charset="0"/>
                <a:ea typeface="MS Mincho" panose="02020609040205080304" pitchFamily="49" charset="-128"/>
              </a:rPr>
              <a:t>nonvictimized</a:t>
            </a:r>
            <a:r>
              <a:rPr lang="en-CA" sz="2400" b="1" dirty="0" smtClean="0">
                <a:solidFill>
                  <a:schemeClr val="accent2"/>
                </a:solidFill>
                <a:effectLst/>
                <a:latin typeface="Times New Roman" panose="02020603050405020304" pitchFamily="18" charset="0"/>
                <a:ea typeface="MS Mincho" panose="02020609040205080304" pitchFamily="49" charset="-128"/>
              </a:rPr>
              <a:t> peer </a:t>
            </a:r>
            <a:r>
              <a:rPr lang="en-CA" sz="2400" b="1" u="sng" dirty="0" smtClean="0">
                <a:solidFill>
                  <a:schemeClr val="accent2"/>
                </a:solidFill>
                <a:effectLst/>
                <a:latin typeface="Times New Roman" panose="02020603050405020304" pitchFamily="18" charset="0"/>
                <a:ea typeface="MS Mincho" panose="02020609040205080304" pitchFamily="49" charset="-128"/>
              </a:rPr>
              <a:t>are less likely to internalize problems </a:t>
            </a:r>
            <a:r>
              <a:rPr lang="en-CA" sz="2400" b="1" dirty="0" smtClean="0">
                <a:solidFill>
                  <a:schemeClr val="accent2"/>
                </a:solidFill>
                <a:effectLst/>
                <a:latin typeface="Times New Roman" panose="02020603050405020304" pitchFamily="18" charset="0"/>
                <a:ea typeface="MS Mincho" panose="02020609040205080304" pitchFamily="49" charset="-128"/>
              </a:rPr>
              <a:t>as a result of the victimization—for example, being sad, depressed, or anxious (Hodges, </a:t>
            </a:r>
            <a:r>
              <a:rPr lang="en-CA" sz="2400" b="1" dirty="0" err="1" smtClean="0">
                <a:solidFill>
                  <a:schemeClr val="accent2"/>
                </a:solidFill>
                <a:effectLst/>
                <a:latin typeface="Times New Roman" panose="02020603050405020304" pitchFamily="18" charset="0"/>
                <a:ea typeface="MS Mincho" panose="02020609040205080304" pitchFamily="49" charset="-128"/>
              </a:rPr>
              <a:t>Boivin</a:t>
            </a:r>
            <a:r>
              <a:rPr lang="en-CA" sz="2400" b="1" dirty="0" smtClean="0">
                <a:solidFill>
                  <a:schemeClr val="accent2"/>
                </a:solidFill>
                <a:effectLst/>
                <a:latin typeface="Times New Roman" panose="02020603050405020304" pitchFamily="18" charset="0"/>
                <a:ea typeface="MS Mincho" panose="02020609040205080304" pitchFamily="49" charset="-128"/>
              </a:rPr>
              <a:t>, </a:t>
            </a:r>
            <a:r>
              <a:rPr lang="en-CA" sz="2400" b="1" dirty="0" err="1" smtClean="0">
                <a:solidFill>
                  <a:schemeClr val="accent2"/>
                </a:solidFill>
                <a:effectLst/>
                <a:latin typeface="Times New Roman" panose="02020603050405020304" pitchFamily="18" charset="0"/>
                <a:ea typeface="MS Mincho" panose="02020609040205080304" pitchFamily="49" charset="-128"/>
              </a:rPr>
              <a:t>Vitaro</a:t>
            </a:r>
            <a:r>
              <a:rPr lang="en-CA" sz="2400" b="1" dirty="0" smtClean="0">
                <a:solidFill>
                  <a:schemeClr val="accent2"/>
                </a:solidFill>
                <a:effectLst/>
                <a:latin typeface="Times New Roman" panose="02020603050405020304" pitchFamily="18" charset="0"/>
                <a:ea typeface="MS Mincho" panose="02020609040205080304" pitchFamily="49" charset="-128"/>
              </a:rPr>
              <a:t>, &amp; </a:t>
            </a:r>
            <a:r>
              <a:rPr lang="en-CA" sz="2400" b="1" dirty="0" err="1" smtClean="0">
                <a:solidFill>
                  <a:schemeClr val="accent2"/>
                </a:solidFill>
                <a:effectLst/>
                <a:latin typeface="Times New Roman" panose="02020603050405020304" pitchFamily="18" charset="0"/>
                <a:ea typeface="MS Mincho" panose="02020609040205080304" pitchFamily="49" charset="-128"/>
              </a:rPr>
              <a:t>Bukowski</a:t>
            </a:r>
            <a:r>
              <a:rPr lang="en-CA" sz="2400" b="1" dirty="0" smtClean="0">
                <a:solidFill>
                  <a:schemeClr val="accent2"/>
                </a:solidFill>
                <a:effectLst/>
                <a:latin typeface="Times New Roman" panose="02020603050405020304" pitchFamily="18" charset="0"/>
                <a:ea typeface="MS Mincho" panose="02020609040205080304" pitchFamily="49" charset="-128"/>
              </a:rPr>
              <a:t>, 1999)" </a:t>
            </a:r>
            <a:endParaRPr lang="en-CA" sz="2400" b="1" dirty="0">
              <a:solidFill>
                <a:schemeClr val="accent2"/>
              </a:solidFill>
              <a:effectLst/>
              <a:latin typeface="Times New Roman" panose="02020603050405020304" pitchFamily="18" charset="0"/>
              <a:ea typeface="MS Mincho" panose="02020609040205080304" pitchFamily="49" charset="-128"/>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6048" y="1431374"/>
            <a:ext cx="3379631" cy="1901220"/>
          </a:xfrm>
          <a:prstGeom prst="rect">
            <a:avLst/>
          </a:prstGeom>
        </p:spPr>
      </p:pic>
      <p:sp>
        <p:nvSpPr>
          <p:cNvPr id="12" name="TextBox 11"/>
          <p:cNvSpPr txBox="1"/>
          <p:nvPr/>
        </p:nvSpPr>
        <p:spPr>
          <a:xfrm>
            <a:off x="4507606" y="3693606"/>
            <a:ext cx="6478073" cy="2677656"/>
          </a:xfrm>
          <a:prstGeom prst="rect">
            <a:avLst/>
          </a:prstGeom>
          <a:noFill/>
        </p:spPr>
        <p:txBody>
          <a:bodyPr wrap="square" rtlCol="0">
            <a:spAutoFit/>
          </a:bodyPr>
          <a:lstStyle/>
          <a:p>
            <a:r>
              <a:rPr lang="en-CA" sz="2400" b="1" dirty="0">
                <a:solidFill>
                  <a:schemeClr val="accent2"/>
                </a:solidFill>
                <a:latin typeface="Times New Roman" panose="02020603050405020304" pitchFamily="18" charset="0"/>
                <a:cs typeface="Times New Roman" panose="02020603050405020304" pitchFamily="18" charset="0"/>
              </a:rPr>
              <a:t>“Victimization and scapegoating were highest in groups with an </a:t>
            </a:r>
            <a:r>
              <a:rPr lang="en-CA" sz="2400" b="1" u="sng" dirty="0">
                <a:solidFill>
                  <a:schemeClr val="accent2"/>
                </a:solidFill>
                <a:latin typeface="Times New Roman" panose="02020603050405020304" pitchFamily="18" charset="0"/>
                <a:cs typeface="Times New Roman" panose="02020603050405020304" pitchFamily="18" charset="0"/>
              </a:rPr>
              <a:t>autocratic atmosphere</a:t>
            </a:r>
            <a:r>
              <a:rPr lang="en-CA" sz="2400" b="1" dirty="0">
                <a:solidFill>
                  <a:schemeClr val="accent2"/>
                </a:solidFill>
                <a:latin typeface="Times New Roman" panose="02020603050405020304" pitchFamily="18" charset="0"/>
                <a:cs typeface="Times New Roman" panose="02020603050405020304" pitchFamily="18" charset="0"/>
              </a:rPr>
              <a:t>, with a dominant group leader and a strongly hierarchical structure. Victimization was lowest in groups with a </a:t>
            </a:r>
            <a:r>
              <a:rPr lang="en-CA" sz="2400" b="1" u="sng" dirty="0">
                <a:solidFill>
                  <a:schemeClr val="accent2"/>
                </a:solidFill>
                <a:latin typeface="Times New Roman" panose="02020603050405020304" pitchFamily="18" charset="0"/>
                <a:cs typeface="Times New Roman" panose="02020603050405020304" pitchFamily="18" charset="0"/>
              </a:rPr>
              <a:t>democratic atmosphere</a:t>
            </a:r>
            <a:r>
              <a:rPr lang="en-CA" sz="2400" b="1" dirty="0">
                <a:solidFill>
                  <a:schemeClr val="accent2"/>
                </a:solidFill>
                <a:latin typeface="Times New Roman" panose="02020603050405020304" pitchFamily="18" charset="0"/>
                <a:cs typeface="Times New Roman" panose="02020603050405020304" pitchFamily="18" charset="0"/>
              </a:rPr>
              <a:t>, where relationships with group leaders were more egalitarian and cohesive” </a:t>
            </a: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3118" y="3704406"/>
            <a:ext cx="3049789" cy="1716878"/>
          </a:xfrm>
          <a:prstGeom prst="rect">
            <a:avLst/>
          </a:prstGeom>
        </p:spPr>
      </p:pic>
    </p:spTree>
    <p:extLst>
      <p:ext uri="{BB962C8B-B14F-4D97-AF65-F5344CB8AC3E}">
        <p14:creationId xmlns:p14="http://schemas.microsoft.com/office/powerpoint/2010/main" val="1046791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additive="base">
                                        <p:cTn id="16" dur="500" fill="hold"/>
                                        <p:tgtEl>
                                          <p:spTgt spid="13"/>
                                        </p:tgtEl>
                                        <p:attrNameLst>
                                          <p:attrName>ppt_x</p:attrName>
                                        </p:attrNameLst>
                                      </p:cBhvr>
                                      <p:tavLst>
                                        <p:tav tm="0">
                                          <p:val>
                                            <p:strVal val="#ppt_x"/>
                                          </p:val>
                                        </p:tav>
                                        <p:tav tm="100000">
                                          <p:val>
                                            <p:strVal val="#ppt_x"/>
                                          </p:val>
                                        </p:tav>
                                      </p:tavLst>
                                    </p:anim>
                                    <p:anim calcmode="lin" valueType="num">
                                      <p:cBhvr additive="base">
                                        <p:cTn id="1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75067" y="244698"/>
            <a:ext cx="11114468" cy="6434069"/>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endParaRPr lang="en-CA" dirty="0" smtClean="0"/>
          </a:p>
        </p:txBody>
      </p:sp>
      <p:sp>
        <p:nvSpPr>
          <p:cNvPr id="2" name="Text Box 19"/>
          <p:cNvSpPr txBox="1">
            <a:spLocks noChangeArrowheads="1"/>
          </p:cNvSpPr>
          <p:nvPr/>
        </p:nvSpPr>
        <p:spPr bwMode="auto">
          <a:xfrm>
            <a:off x="2029496" y="443247"/>
            <a:ext cx="8153400" cy="523220"/>
          </a:xfrm>
          <a:prstGeom prst="rect">
            <a:avLst/>
          </a:prstGeom>
          <a:solidFill>
            <a:schemeClr val="accent6"/>
          </a:solidFill>
          <a:ln w="9525">
            <a:noFill/>
            <a:miter lim="800000"/>
            <a:headEnd/>
            <a:tailEnd/>
          </a:ln>
        </p:spPr>
        <p:txBody>
          <a:bodyPr>
            <a:spAutoFit/>
          </a:bodyPr>
          <a:lstStyle/>
          <a:p>
            <a:pPr algn="ctr">
              <a:spcBef>
                <a:spcPct val="50000"/>
              </a:spcBef>
            </a:pPr>
            <a:r>
              <a:rPr lang="en-US" sz="2800" b="1" dirty="0" smtClean="0">
                <a:solidFill>
                  <a:schemeClr val="bg1"/>
                </a:solidFill>
              </a:rPr>
              <a:t>Interventions</a:t>
            </a:r>
            <a:endParaRPr lang="en-US" sz="2800" b="1" dirty="0">
              <a:solidFill>
                <a:schemeClr val="bg1"/>
              </a:solidFill>
            </a:endParaRPr>
          </a:p>
        </p:txBody>
      </p:sp>
      <p:sp>
        <p:nvSpPr>
          <p:cNvPr id="10" name="Rectangle 9"/>
          <p:cNvSpPr/>
          <p:nvPr/>
        </p:nvSpPr>
        <p:spPr>
          <a:xfrm>
            <a:off x="1738112" y="1681680"/>
            <a:ext cx="6310648" cy="1938992"/>
          </a:xfrm>
          <a:prstGeom prst="rect">
            <a:avLst/>
          </a:prstGeom>
        </p:spPr>
        <p:txBody>
          <a:bodyPr wrap="square">
            <a:spAutoFit/>
          </a:bodyPr>
          <a:lstStyle/>
          <a:p>
            <a:pPr lvl="0">
              <a:spcAft>
                <a:spcPts val="0"/>
              </a:spcAft>
              <a:tabLst>
                <a:tab pos="457200" algn="l"/>
              </a:tabLst>
            </a:pPr>
            <a:r>
              <a:rPr lang="en-CA" sz="2400" b="1" dirty="0" smtClean="0">
                <a:solidFill>
                  <a:schemeClr val="accent2"/>
                </a:solidFill>
                <a:latin typeface="Times New Roman" panose="02020603050405020304" pitchFamily="18" charset="0"/>
                <a:ea typeface="MS Mincho" panose="02020609040205080304" pitchFamily="49" charset="-128"/>
              </a:rPr>
              <a:t>“Students are asked to reflect on the type of person they want to be […] Self-restitution is a multi-process task that involves fixing (restoring) the self to the person one wants to be</a:t>
            </a:r>
            <a:r>
              <a:rPr lang="en-CA" sz="2400" b="1" dirty="0" smtClean="0">
                <a:solidFill>
                  <a:schemeClr val="accent2"/>
                </a:solidFill>
                <a:effectLst/>
                <a:latin typeface="Times New Roman" panose="02020603050405020304" pitchFamily="18" charset="0"/>
                <a:ea typeface="MS Mincho" panose="02020609040205080304" pitchFamily="49" charset="-128"/>
              </a:rPr>
              <a:t>"</a:t>
            </a:r>
            <a:endParaRPr lang="en-CA" sz="2400" b="1" dirty="0">
              <a:solidFill>
                <a:schemeClr val="accent2"/>
              </a:solidFill>
              <a:effectLst/>
              <a:latin typeface="Times New Roman" panose="02020603050405020304" pitchFamily="18" charset="0"/>
              <a:ea typeface="MS Mincho" panose="02020609040205080304" pitchFamily="49" charset="-128"/>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62871" y="1492614"/>
            <a:ext cx="2317124" cy="2317124"/>
          </a:xfrm>
          <a:prstGeom prst="rect">
            <a:avLst/>
          </a:prstGeom>
        </p:spPr>
      </p:pic>
      <p:sp>
        <p:nvSpPr>
          <p:cNvPr id="15" name="Rectangle 14"/>
          <p:cNvSpPr/>
          <p:nvPr/>
        </p:nvSpPr>
        <p:spPr>
          <a:xfrm>
            <a:off x="4972319" y="4642155"/>
            <a:ext cx="6310648" cy="830997"/>
          </a:xfrm>
          <a:prstGeom prst="rect">
            <a:avLst/>
          </a:prstGeom>
        </p:spPr>
        <p:txBody>
          <a:bodyPr wrap="square">
            <a:spAutoFit/>
          </a:bodyPr>
          <a:lstStyle/>
          <a:p>
            <a:pPr lvl="0">
              <a:spcAft>
                <a:spcPts val="0"/>
              </a:spcAft>
              <a:tabLst>
                <a:tab pos="457200" algn="l"/>
              </a:tabLst>
            </a:pPr>
            <a:r>
              <a:rPr lang="en-CA" sz="2400" b="1" dirty="0" smtClean="0">
                <a:solidFill>
                  <a:schemeClr val="accent2"/>
                </a:solidFill>
                <a:latin typeface="Times New Roman" panose="02020603050405020304" pitchFamily="18" charset="0"/>
                <a:ea typeface="MS Mincho" panose="02020609040205080304" pitchFamily="49" charset="-128"/>
              </a:rPr>
              <a:t>“I agree it is important to meet your need but the way you met it hurt someone else</a:t>
            </a:r>
            <a:r>
              <a:rPr lang="en-CA" sz="2400" b="1" dirty="0" smtClean="0">
                <a:solidFill>
                  <a:schemeClr val="accent2"/>
                </a:solidFill>
                <a:effectLst/>
                <a:latin typeface="Times New Roman" panose="02020603050405020304" pitchFamily="18" charset="0"/>
                <a:ea typeface="MS Mincho" panose="02020609040205080304" pitchFamily="49" charset="-128"/>
              </a:rPr>
              <a:t>"</a:t>
            </a:r>
            <a:endParaRPr lang="en-CA" sz="2400" b="1" dirty="0">
              <a:solidFill>
                <a:schemeClr val="accent2"/>
              </a:solidFill>
              <a:effectLst/>
              <a:latin typeface="Times New Roman" panose="02020603050405020304" pitchFamily="18" charset="0"/>
              <a:ea typeface="MS Mincho" panose="02020609040205080304" pitchFamily="49" charset="-128"/>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7517" y="4009903"/>
            <a:ext cx="3048000" cy="2095500"/>
          </a:xfrm>
          <a:prstGeom prst="rect">
            <a:avLst/>
          </a:prstGeom>
        </p:spPr>
      </p:pic>
    </p:spTree>
    <p:extLst>
      <p:ext uri="{BB962C8B-B14F-4D97-AF65-F5344CB8AC3E}">
        <p14:creationId xmlns:p14="http://schemas.microsoft.com/office/powerpoint/2010/main" val="1774285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9"/>
          <p:cNvSpPr txBox="1">
            <a:spLocks noChangeArrowheads="1"/>
          </p:cNvSpPr>
          <p:nvPr/>
        </p:nvSpPr>
        <p:spPr bwMode="auto">
          <a:xfrm>
            <a:off x="199624" y="242723"/>
            <a:ext cx="8153400" cy="523220"/>
          </a:xfrm>
          <a:prstGeom prst="rect">
            <a:avLst/>
          </a:prstGeom>
          <a:solidFill>
            <a:schemeClr val="accent6"/>
          </a:solidFill>
          <a:ln w="9525">
            <a:noFill/>
            <a:miter lim="800000"/>
            <a:headEnd/>
            <a:tailEnd/>
          </a:ln>
        </p:spPr>
        <p:txBody>
          <a:bodyPr>
            <a:spAutoFit/>
          </a:bodyPr>
          <a:lstStyle/>
          <a:p>
            <a:pPr algn="ctr">
              <a:spcBef>
                <a:spcPct val="50000"/>
              </a:spcBef>
            </a:pPr>
            <a:r>
              <a:rPr lang="en-US" sz="2800" b="1" dirty="0" smtClean="0">
                <a:solidFill>
                  <a:schemeClr val="bg1"/>
                </a:solidFill>
              </a:rPr>
              <a:t>Interventions</a:t>
            </a:r>
            <a:endParaRPr lang="en-US" sz="2800" b="1" dirty="0">
              <a:solidFill>
                <a:schemeClr val="bg1"/>
              </a:solidFill>
            </a:endParaRPr>
          </a:p>
        </p:txBody>
      </p:sp>
      <p:sp>
        <p:nvSpPr>
          <p:cNvPr id="10" name="Rectangle 9"/>
          <p:cNvSpPr/>
          <p:nvPr/>
        </p:nvSpPr>
        <p:spPr>
          <a:xfrm>
            <a:off x="797954" y="999451"/>
            <a:ext cx="8281652" cy="1015663"/>
          </a:xfrm>
          <a:prstGeom prst="rect">
            <a:avLst/>
          </a:prstGeom>
        </p:spPr>
        <p:txBody>
          <a:bodyPr wrap="square">
            <a:spAutoFit/>
          </a:bodyPr>
          <a:lstStyle/>
          <a:p>
            <a:pPr lvl="0">
              <a:spcAft>
                <a:spcPts val="0"/>
              </a:spcAft>
              <a:tabLst>
                <a:tab pos="457200" algn="l"/>
              </a:tabLst>
            </a:pPr>
            <a:r>
              <a:rPr lang="en-CA" sz="2000" b="1" dirty="0" smtClean="0">
                <a:solidFill>
                  <a:schemeClr val="accent2"/>
                </a:solidFill>
                <a:latin typeface="Times New Roman" panose="02020603050405020304" pitchFamily="18" charset="0"/>
                <a:ea typeface="MS Mincho" panose="02020609040205080304" pitchFamily="49" charset="-128"/>
              </a:rPr>
              <a:t>“Students are asked to reflect on the type of person they want to be […] Self-restitution is a multi-process task that involves fixing (restoring) the self to the person one wants to be</a:t>
            </a:r>
            <a:r>
              <a:rPr lang="en-CA" sz="2000" b="1" dirty="0" smtClean="0">
                <a:solidFill>
                  <a:schemeClr val="accent2"/>
                </a:solidFill>
                <a:effectLst/>
                <a:latin typeface="Times New Roman" panose="02020603050405020304" pitchFamily="18" charset="0"/>
                <a:ea typeface="MS Mincho" panose="02020609040205080304" pitchFamily="49" charset="-128"/>
              </a:rPr>
              <a:t>"</a:t>
            </a:r>
            <a:endParaRPr lang="en-CA" sz="2000" b="1" dirty="0">
              <a:solidFill>
                <a:schemeClr val="accent2"/>
              </a:solidFill>
              <a:effectLst/>
              <a:latin typeface="Times New Roman" panose="02020603050405020304" pitchFamily="18" charset="0"/>
              <a:ea typeface="MS Mincho" panose="02020609040205080304" pitchFamily="49" charset="-128"/>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35575" y="999451"/>
            <a:ext cx="1112684" cy="1112684"/>
          </a:xfrm>
          <a:prstGeom prst="rect">
            <a:avLst/>
          </a:prstGeom>
        </p:spPr>
      </p:pic>
      <p:sp>
        <p:nvSpPr>
          <p:cNvPr id="15" name="Rectangle 14"/>
          <p:cNvSpPr/>
          <p:nvPr/>
        </p:nvSpPr>
        <p:spPr>
          <a:xfrm>
            <a:off x="797954" y="2648160"/>
            <a:ext cx="7812649" cy="707886"/>
          </a:xfrm>
          <a:prstGeom prst="rect">
            <a:avLst/>
          </a:prstGeom>
        </p:spPr>
        <p:txBody>
          <a:bodyPr wrap="square">
            <a:spAutoFit/>
          </a:bodyPr>
          <a:lstStyle/>
          <a:p>
            <a:pPr lvl="0">
              <a:spcAft>
                <a:spcPts val="0"/>
              </a:spcAft>
              <a:tabLst>
                <a:tab pos="457200" algn="l"/>
              </a:tabLst>
            </a:pPr>
            <a:r>
              <a:rPr lang="en-CA" sz="2000" b="1" dirty="0" smtClean="0">
                <a:solidFill>
                  <a:schemeClr val="accent2"/>
                </a:solidFill>
                <a:latin typeface="Times New Roman" panose="02020603050405020304" pitchFamily="18" charset="0"/>
                <a:ea typeface="MS Mincho" panose="02020609040205080304" pitchFamily="49" charset="-128"/>
              </a:rPr>
              <a:t>“I agree it is important to meet your need but the way you met it hurt someone else</a:t>
            </a:r>
            <a:r>
              <a:rPr lang="en-CA" sz="2000" b="1" dirty="0" smtClean="0">
                <a:solidFill>
                  <a:schemeClr val="accent2"/>
                </a:solidFill>
                <a:effectLst/>
                <a:latin typeface="Times New Roman" panose="02020603050405020304" pitchFamily="18" charset="0"/>
                <a:ea typeface="MS Mincho" panose="02020609040205080304" pitchFamily="49" charset="-128"/>
              </a:rPr>
              <a:t>"</a:t>
            </a:r>
            <a:endParaRPr lang="en-CA" sz="2000" b="1" dirty="0">
              <a:solidFill>
                <a:schemeClr val="accent2"/>
              </a:solidFill>
              <a:effectLst/>
              <a:latin typeface="Times New Roman" panose="02020603050405020304" pitchFamily="18" charset="0"/>
              <a:ea typeface="MS Mincho" panose="02020609040205080304" pitchFamily="49" charset="-128"/>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79607" y="2601991"/>
            <a:ext cx="1347632" cy="92649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58736" y="3989093"/>
            <a:ext cx="1468503" cy="826110"/>
          </a:xfrm>
          <a:prstGeom prst="rect">
            <a:avLst/>
          </a:prstGeom>
        </p:spPr>
      </p:pic>
      <p:sp>
        <p:nvSpPr>
          <p:cNvPr id="4" name="Rectangle 3"/>
          <p:cNvSpPr/>
          <p:nvPr/>
        </p:nvSpPr>
        <p:spPr>
          <a:xfrm>
            <a:off x="682044" y="3930039"/>
            <a:ext cx="8088469" cy="1015663"/>
          </a:xfrm>
          <a:prstGeom prst="rect">
            <a:avLst/>
          </a:prstGeom>
        </p:spPr>
        <p:txBody>
          <a:bodyPr wrap="square">
            <a:spAutoFit/>
          </a:bodyPr>
          <a:lstStyle/>
          <a:p>
            <a:pPr lvl="0">
              <a:spcAft>
                <a:spcPts val="0"/>
              </a:spcAft>
              <a:tabLst>
                <a:tab pos="457200" algn="l"/>
              </a:tabLst>
            </a:pPr>
            <a:r>
              <a:rPr lang="en-CA" sz="2000" b="1" dirty="0">
                <a:solidFill>
                  <a:schemeClr val="accent2"/>
                </a:solidFill>
                <a:latin typeface="Times New Roman" panose="02020603050405020304" pitchFamily="18" charset="0"/>
                <a:ea typeface="MS Mincho" panose="02020609040205080304" pitchFamily="49" charset="-128"/>
              </a:rPr>
              <a:t>"Victims who are friends with a </a:t>
            </a:r>
            <a:r>
              <a:rPr lang="en-CA" sz="2000" b="1" dirty="0" err="1">
                <a:solidFill>
                  <a:schemeClr val="accent2"/>
                </a:solidFill>
                <a:latin typeface="Times New Roman" panose="02020603050405020304" pitchFamily="18" charset="0"/>
                <a:ea typeface="MS Mincho" panose="02020609040205080304" pitchFamily="49" charset="-128"/>
              </a:rPr>
              <a:t>nonvictimized</a:t>
            </a:r>
            <a:r>
              <a:rPr lang="en-CA" sz="2000" b="1" dirty="0">
                <a:solidFill>
                  <a:schemeClr val="accent2"/>
                </a:solidFill>
                <a:latin typeface="Times New Roman" panose="02020603050405020304" pitchFamily="18" charset="0"/>
                <a:ea typeface="MS Mincho" panose="02020609040205080304" pitchFamily="49" charset="-128"/>
              </a:rPr>
              <a:t> peer </a:t>
            </a:r>
            <a:r>
              <a:rPr lang="en-CA" sz="2000" b="1" u="sng" dirty="0">
                <a:solidFill>
                  <a:schemeClr val="accent2"/>
                </a:solidFill>
                <a:latin typeface="Times New Roman" panose="02020603050405020304" pitchFamily="18" charset="0"/>
                <a:ea typeface="MS Mincho" panose="02020609040205080304" pitchFamily="49" charset="-128"/>
              </a:rPr>
              <a:t>are less likely to internalize problems </a:t>
            </a:r>
            <a:r>
              <a:rPr lang="en-CA" sz="2000" b="1" dirty="0">
                <a:solidFill>
                  <a:schemeClr val="accent2"/>
                </a:solidFill>
                <a:latin typeface="Times New Roman" panose="02020603050405020304" pitchFamily="18" charset="0"/>
                <a:ea typeface="MS Mincho" panose="02020609040205080304" pitchFamily="49" charset="-128"/>
              </a:rPr>
              <a:t>as a result of the victimization—for example, being sad, depressed, or anxious (Hodges, </a:t>
            </a:r>
            <a:r>
              <a:rPr lang="en-CA" sz="2000" b="1" dirty="0" err="1">
                <a:solidFill>
                  <a:schemeClr val="accent2"/>
                </a:solidFill>
                <a:latin typeface="Times New Roman" panose="02020603050405020304" pitchFamily="18" charset="0"/>
                <a:ea typeface="MS Mincho" panose="02020609040205080304" pitchFamily="49" charset="-128"/>
              </a:rPr>
              <a:t>Boivin</a:t>
            </a:r>
            <a:r>
              <a:rPr lang="en-CA" sz="2000" b="1" dirty="0">
                <a:solidFill>
                  <a:schemeClr val="accent2"/>
                </a:solidFill>
                <a:latin typeface="Times New Roman" panose="02020603050405020304" pitchFamily="18" charset="0"/>
                <a:ea typeface="MS Mincho" panose="02020609040205080304" pitchFamily="49" charset="-128"/>
              </a:rPr>
              <a:t>, </a:t>
            </a:r>
            <a:r>
              <a:rPr lang="en-CA" sz="2000" b="1" dirty="0" err="1">
                <a:solidFill>
                  <a:schemeClr val="accent2"/>
                </a:solidFill>
                <a:latin typeface="Times New Roman" panose="02020603050405020304" pitchFamily="18" charset="0"/>
                <a:ea typeface="MS Mincho" panose="02020609040205080304" pitchFamily="49" charset="-128"/>
              </a:rPr>
              <a:t>Vitaro</a:t>
            </a:r>
            <a:r>
              <a:rPr lang="en-CA" sz="2000" b="1" dirty="0">
                <a:solidFill>
                  <a:schemeClr val="accent2"/>
                </a:solidFill>
                <a:latin typeface="Times New Roman" panose="02020603050405020304" pitchFamily="18" charset="0"/>
                <a:ea typeface="MS Mincho" panose="02020609040205080304" pitchFamily="49" charset="-128"/>
              </a:rPr>
              <a:t>, &amp; </a:t>
            </a:r>
            <a:r>
              <a:rPr lang="en-CA" sz="2000" b="1" dirty="0" err="1">
                <a:solidFill>
                  <a:schemeClr val="accent2"/>
                </a:solidFill>
                <a:latin typeface="Times New Roman" panose="02020603050405020304" pitchFamily="18" charset="0"/>
                <a:ea typeface="MS Mincho" panose="02020609040205080304" pitchFamily="49" charset="-128"/>
              </a:rPr>
              <a:t>Bukowski</a:t>
            </a:r>
            <a:r>
              <a:rPr lang="en-CA" sz="2000" b="1" dirty="0">
                <a:solidFill>
                  <a:schemeClr val="accent2"/>
                </a:solidFill>
                <a:latin typeface="Times New Roman" panose="02020603050405020304" pitchFamily="18" charset="0"/>
                <a:ea typeface="MS Mincho" panose="02020609040205080304" pitchFamily="49" charset="-128"/>
              </a:rPr>
              <a:t>, 1999)" </a:t>
            </a:r>
          </a:p>
        </p:txBody>
      </p:sp>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70513" y="5456136"/>
            <a:ext cx="2362088" cy="1329737"/>
          </a:xfrm>
          <a:prstGeom prst="rect">
            <a:avLst/>
          </a:prstGeom>
        </p:spPr>
      </p:pic>
      <p:sp>
        <p:nvSpPr>
          <p:cNvPr id="6" name="Rectangle 5"/>
          <p:cNvSpPr/>
          <p:nvPr/>
        </p:nvSpPr>
        <p:spPr>
          <a:xfrm>
            <a:off x="593373" y="5226784"/>
            <a:ext cx="8397562" cy="1631216"/>
          </a:xfrm>
          <a:prstGeom prst="rect">
            <a:avLst/>
          </a:prstGeom>
        </p:spPr>
        <p:txBody>
          <a:bodyPr wrap="square">
            <a:spAutoFit/>
          </a:bodyPr>
          <a:lstStyle/>
          <a:p>
            <a:r>
              <a:rPr lang="en-CA" sz="2000" b="1" dirty="0">
                <a:solidFill>
                  <a:schemeClr val="accent2"/>
                </a:solidFill>
                <a:latin typeface="Times New Roman" panose="02020603050405020304" pitchFamily="18" charset="0"/>
                <a:cs typeface="Times New Roman" panose="02020603050405020304" pitchFamily="18" charset="0"/>
              </a:rPr>
              <a:t>“Victimization and scapegoating were highest in groups with an </a:t>
            </a:r>
            <a:r>
              <a:rPr lang="en-CA" sz="2000" b="1" u="sng" dirty="0">
                <a:solidFill>
                  <a:schemeClr val="accent2"/>
                </a:solidFill>
                <a:latin typeface="Times New Roman" panose="02020603050405020304" pitchFamily="18" charset="0"/>
                <a:cs typeface="Times New Roman" panose="02020603050405020304" pitchFamily="18" charset="0"/>
              </a:rPr>
              <a:t>autocratic atmosphere</a:t>
            </a:r>
            <a:r>
              <a:rPr lang="en-CA" sz="2000" b="1" dirty="0">
                <a:solidFill>
                  <a:schemeClr val="accent2"/>
                </a:solidFill>
                <a:latin typeface="Times New Roman" panose="02020603050405020304" pitchFamily="18" charset="0"/>
                <a:cs typeface="Times New Roman" panose="02020603050405020304" pitchFamily="18" charset="0"/>
              </a:rPr>
              <a:t>, with a dominant group leader and a strongly hierarchical structure. Victimization was lowest in groups with a </a:t>
            </a:r>
            <a:r>
              <a:rPr lang="en-CA" sz="2000" b="1" u="sng" dirty="0">
                <a:solidFill>
                  <a:schemeClr val="accent2"/>
                </a:solidFill>
                <a:latin typeface="Times New Roman" panose="02020603050405020304" pitchFamily="18" charset="0"/>
                <a:cs typeface="Times New Roman" panose="02020603050405020304" pitchFamily="18" charset="0"/>
              </a:rPr>
              <a:t>democratic atmosphere</a:t>
            </a:r>
            <a:r>
              <a:rPr lang="en-CA" sz="2000" b="1" dirty="0">
                <a:solidFill>
                  <a:schemeClr val="accent2"/>
                </a:solidFill>
                <a:latin typeface="Times New Roman" panose="02020603050405020304" pitchFamily="18" charset="0"/>
                <a:cs typeface="Times New Roman" panose="02020603050405020304" pitchFamily="18" charset="0"/>
              </a:rPr>
              <a:t>, where relationships with group leaders were more egalitarian and cohesive” </a:t>
            </a:r>
          </a:p>
        </p:txBody>
      </p:sp>
      <p:sp>
        <p:nvSpPr>
          <p:cNvPr id="7" name="Rectangle 6"/>
          <p:cNvSpPr/>
          <p:nvPr/>
        </p:nvSpPr>
        <p:spPr>
          <a:xfrm>
            <a:off x="8297696" y="6661"/>
            <a:ext cx="3930884"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Other ideas ?</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00939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Vertical)">
                                      <p:cBhvr>
                                        <p:cTn id="12" dur="500"/>
                                        <p:tgtEl>
                                          <p:spTgt spid="15"/>
                                        </p:tgtEl>
                                      </p:cBhvr>
                                    </p:animEffect>
                                  </p:childTnLst>
                                </p:cTn>
                              </p:par>
                              <p:par>
                                <p:cTn id="13" presetID="2" presetClass="entr" presetSubtype="4"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385" y="1006082"/>
            <a:ext cx="3695238" cy="5714286"/>
          </a:xfrm>
          <a:prstGeom prst="rect">
            <a:avLst/>
          </a:prstGeom>
        </p:spPr>
      </p:pic>
      <p:sp>
        <p:nvSpPr>
          <p:cNvPr id="5" name="Oval Callout 4"/>
          <p:cNvSpPr/>
          <p:nvPr/>
        </p:nvSpPr>
        <p:spPr>
          <a:xfrm>
            <a:off x="4414569" y="1321031"/>
            <a:ext cx="7344697" cy="2379407"/>
          </a:xfrm>
          <a:prstGeom prst="wedgeEllipseCallout">
            <a:avLst>
              <a:gd name="adj1" fmla="val -43055"/>
              <a:gd name="adj2" fmla="val 52583"/>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ln w="0"/>
                <a:solidFill>
                  <a:schemeClr val="accent6"/>
                </a:solidFill>
                <a:effectLst>
                  <a:outerShdw blurRad="38100" dist="19050" dir="2700000" algn="tl" rotWithShape="0">
                    <a:schemeClr val="dk1">
                      <a:alpha val="40000"/>
                    </a:schemeClr>
                  </a:outerShdw>
                </a:effectLst>
              </a:rPr>
              <a:t>Can I hurt her too? It is my favorite thing (Elementary School Student)</a:t>
            </a:r>
            <a:endParaRPr lang="en-US" sz="3600" dirty="0">
              <a:ln w="0"/>
              <a:solidFill>
                <a:schemeClr val="accent6"/>
              </a:solidFill>
              <a:effectLst>
                <a:outerShdw blurRad="38100" dist="19050" dir="2700000" algn="tl" rotWithShape="0">
                  <a:schemeClr val="dk1">
                    <a:alpha val="40000"/>
                  </a:schemeClr>
                </a:outerShdw>
              </a:effectLst>
            </a:endParaRPr>
          </a:p>
        </p:txBody>
      </p:sp>
      <p:sp>
        <p:nvSpPr>
          <p:cNvPr id="6" name="Rectangle 5"/>
          <p:cNvSpPr/>
          <p:nvPr/>
        </p:nvSpPr>
        <p:spPr>
          <a:xfrm>
            <a:off x="4404226" y="4071644"/>
            <a:ext cx="7575823" cy="954107"/>
          </a:xfrm>
          <a:prstGeom prst="rect">
            <a:avLst/>
          </a:prstGeom>
          <a:solidFill>
            <a:schemeClr val="accent6"/>
          </a:solidFill>
        </p:spPr>
        <p:txBody>
          <a:bodyPr wrap="square" lIns="91440" tIns="45720" rIns="91440" bIns="45720">
            <a:spAutoFit/>
          </a:bodyPr>
          <a:lstStyle/>
          <a:p>
            <a:r>
              <a:rPr lang="en-US" sz="2800" b="0" cap="none" spc="0" dirty="0" smtClean="0">
                <a:ln w="0"/>
                <a:solidFill>
                  <a:schemeClr val="bg1"/>
                </a:solidFill>
                <a:effectLst>
                  <a:outerShdw blurRad="38100" dist="25400" dir="5400000" algn="ctr" rotWithShape="0">
                    <a:srgbClr val="6E747A">
                      <a:alpha val="43000"/>
                    </a:srgbClr>
                  </a:outerShdw>
                </a:effectLst>
              </a:rPr>
              <a:t>SEL Skill:</a:t>
            </a:r>
          </a:p>
          <a:p>
            <a:r>
              <a:rPr lang="en-US" sz="2800" dirty="0" smtClean="0">
                <a:ln w="0"/>
                <a:solidFill>
                  <a:schemeClr val="bg1"/>
                </a:solidFill>
                <a:effectLst>
                  <a:outerShdw blurRad="38100" dist="25400" dir="5400000" algn="ctr" rotWithShape="0">
                    <a:srgbClr val="6E747A">
                      <a:alpha val="43000"/>
                    </a:srgbClr>
                  </a:outerShdw>
                </a:effectLst>
              </a:rPr>
              <a:t>Feeling good without putting self and others down</a:t>
            </a:r>
            <a:endParaRPr lang="en-US" sz="2800" b="0" cap="none" spc="0" dirty="0">
              <a:ln w="0"/>
              <a:solidFill>
                <a:schemeClr val="bg1"/>
              </a:solidFill>
              <a:effectLst>
                <a:outerShdw blurRad="38100" dist="25400" dir="5400000" algn="ctr" rotWithShape="0">
                  <a:srgbClr val="6E747A">
                    <a:alpha val="43000"/>
                  </a:srgbClr>
                </a:outerShdw>
              </a:effectLst>
            </a:endParaRPr>
          </a:p>
        </p:txBody>
      </p:sp>
      <p:sp>
        <p:nvSpPr>
          <p:cNvPr id="8" name="Rectangle 7"/>
          <p:cNvSpPr/>
          <p:nvPr/>
        </p:nvSpPr>
        <p:spPr>
          <a:xfrm>
            <a:off x="4240812" y="5131599"/>
            <a:ext cx="4855816" cy="923330"/>
          </a:xfrm>
          <a:prstGeom prst="rect">
            <a:avLst/>
          </a:prstGeom>
          <a:noFill/>
        </p:spPr>
        <p:txBody>
          <a:bodyPr wrap="none" lIns="91440" tIns="45720" rIns="91440" bIns="45720">
            <a:spAutoFit/>
          </a:bodyPr>
          <a:lstStyle/>
          <a:p>
            <a:pPr algn="ctr"/>
            <a:r>
              <a:rPr lang="en-US" sz="54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Lack of SEL skills</a:t>
            </a:r>
            <a:endPar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9" name="Down Arrow 8"/>
          <p:cNvSpPr/>
          <p:nvPr/>
        </p:nvSpPr>
        <p:spPr>
          <a:xfrm rot="16200000">
            <a:off x="5357437" y="5848694"/>
            <a:ext cx="515154" cy="927626"/>
          </a:xfrm>
          <a:prstGeom prst="downArrow">
            <a:avLst/>
          </a:prstGeom>
          <a:blipFill>
            <a:blip r:embed="rId3"/>
            <a:tile tx="0" ty="0" sx="100000" sy="100000" flip="none" algn="tl"/>
          </a:blip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10" name="Rectangle 9"/>
          <p:cNvSpPr/>
          <p:nvPr/>
        </p:nvSpPr>
        <p:spPr>
          <a:xfrm>
            <a:off x="6509946" y="5874010"/>
            <a:ext cx="2483372" cy="923330"/>
          </a:xfrm>
          <a:prstGeom prst="rect">
            <a:avLst/>
          </a:prstGeom>
          <a:noFill/>
        </p:spPr>
        <p:txBody>
          <a:bodyPr wrap="none" lIns="91440" tIns="45720" rIns="91440" bIns="45720">
            <a:spAutoFit/>
          </a:bodyPr>
          <a:lstStyle/>
          <a:p>
            <a:pPr algn="ctr"/>
            <a:r>
              <a:rPr lang="en-US" sz="54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Bullying</a:t>
            </a:r>
            <a:endPar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11" name="Rectangle 10"/>
          <p:cNvSpPr/>
          <p:nvPr/>
        </p:nvSpPr>
        <p:spPr>
          <a:xfrm>
            <a:off x="926936" y="185769"/>
            <a:ext cx="10303782" cy="584775"/>
          </a:xfrm>
          <a:prstGeom prst="rect">
            <a:avLst/>
          </a:prstGeom>
          <a:noFill/>
        </p:spPr>
        <p:txBody>
          <a:bodyPr wrap="none" lIns="91440" tIns="45720" rIns="91440" bIns="45720">
            <a:spAutoFit/>
          </a:bodyPr>
          <a:lstStyle/>
          <a:p>
            <a:pPr algn="ctr"/>
            <a:r>
              <a:rPr lang="en-US" sz="3200" b="0" cap="none" spc="0" dirty="0" smtClean="0">
                <a:ln w="0"/>
                <a:solidFill>
                  <a:schemeClr val="tx1"/>
                </a:solidFill>
                <a:effectLst>
                  <a:outerShdw blurRad="38100" dist="19050" dir="2700000" algn="tl" rotWithShape="0">
                    <a:schemeClr val="dk1">
                      <a:alpha val="40000"/>
                    </a:schemeClr>
                  </a:outerShdw>
                </a:effectLst>
              </a:rPr>
              <a:t>What are the needs that are met by hurting another person?</a:t>
            </a:r>
            <a:endParaRPr lang="en-US" sz="32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678927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randombar(horizontal)">
                                      <p:cBhvr>
                                        <p:cTn id="19" dur="500"/>
                                        <p:tgtEl>
                                          <p:spTgt spid="8"/>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randombar(horizontal)">
                                      <p:cBhvr>
                                        <p:cTn id="22" dur="500"/>
                                        <p:tgtEl>
                                          <p:spTgt spid="9"/>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randombar(horizontal)">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p:bldP spid="9" grpId="0" animBg="1"/>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10672" y="270456"/>
            <a:ext cx="11114468" cy="6434069"/>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endParaRPr lang="en-CA" dirty="0" smtClean="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358" y="1111555"/>
            <a:ext cx="2779732" cy="4215418"/>
          </a:xfrm>
          <a:prstGeom prst="rect">
            <a:avLst/>
          </a:prstGeom>
        </p:spPr>
      </p:pic>
      <p:sp>
        <p:nvSpPr>
          <p:cNvPr id="3" name="Rectangle 2"/>
          <p:cNvSpPr/>
          <p:nvPr/>
        </p:nvSpPr>
        <p:spPr>
          <a:xfrm>
            <a:off x="4966224" y="1138534"/>
            <a:ext cx="4343881" cy="4247317"/>
          </a:xfrm>
          <a:prstGeom prst="rect">
            <a:avLst/>
          </a:prstGeom>
          <a:noFill/>
        </p:spPr>
        <p:txBody>
          <a:bodyPr wrap="none" lIns="91440" tIns="45720" rIns="91440" bIns="45720">
            <a:spAutoFit/>
          </a:bodyPr>
          <a:lstStyle/>
          <a:p>
            <a:pPr marL="685800" indent="-685800">
              <a:lnSpc>
                <a:spcPct val="150000"/>
              </a:lnSpc>
              <a:buFont typeface="Arial" panose="020B0604020202020204" pitchFamily="34" charset="0"/>
              <a:buChar char="•"/>
            </a:pPr>
            <a:r>
              <a:rPr lang="en-US" sz="3600" b="1" cap="none" spc="0" dirty="0" smtClean="0">
                <a:ln w="22225">
                  <a:solidFill>
                    <a:schemeClr val="accent2"/>
                  </a:solidFill>
                  <a:prstDash val="solid"/>
                </a:ln>
                <a:solidFill>
                  <a:schemeClr val="accent2">
                    <a:lumMod val="40000"/>
                    <a:lumOff val="60000"/>
                  </a:schemeClr>
                </a:solidFill>
                <a:effectLst/>
              </a:rPr>
              <a:t>Caring for self</a:t>
            </a:r>
          </a:p>
          <a:p>
            <a:pPr marL="685800" indent="-685800">
              <a:lnSpc>
                <a:spcPct val="150000"/>
              </a:lnSpc>
              <a:buFont typeface="Arial" panose="020B0604020202020204" pitchFamily="34" charset="0"/>
              <a:buChar char="•"/>
            </a:pPr>
            <a:r>
              <a:rPr lang="en-US" sz="3600" b="1" dirty="0" smtClean="0">
                <a:ln w="22225">
                  <a:solidFill>
                    <a:schemeClr val="accent2"/>
                  </a:solidFill>
                  <a:prstDash val="solid"/>
                </a:ln>
                <a:solidFill>
                  <a:schemeClr val="accent2">
                    <a:lumMod val="40000"/>
                    <a:lumOff val="60000"/>
                  </a:schemeClr>
                </a:solidFill>
              </a:rPr>
              <a:t>Caring for others</a:t>
            </a:r>
          </a:p>
          <a:p>
            <a:pPr marL="685800" indent="-685800">
              <a:lnSpc>
                <a:spcPct val="150000"/>
              </a:lnSpc>
              <a:buFont typeface="Arial" panose="020B0604020202020204" pitchFamily="34" charset="0"/>
              <a:buChar char="•"/>
            </a:pPr>
            <a:r>
              <a:rPr lang="en-US" sz="3600" b="1" cap="none" spc="0" dirty="0" smtClean="0">
                <a:ln w="22225">
                  <a:solidFill>
                    <a:schemeClr val="accent2"/>
                  </a:solidFill>
                  <a:prstDash val="solid"/>
                </a:ln>
                <a:solidFill>
                  <a:schemeClr val="accent2">
                    <a:lumMod val="40000"/>
                    <a:lumOff val="60000"/>
                  </a:schemeClr>
                </a:solidFill>
                <a:effectLst/>
              </a:rPr>
              <a:t>Caring for animals</a:t>
            </a:r>
          </a:p>
          <a:p>
            <a:pPr marL="685800" indent="-685800">
              <a:lnSpc>
                <a:spcPct val="150000"/>
              </a:lnSpc>
              <a:buFont typeface="Arial" panose="020B0604020202020204" pitchFamily="34" charset="0"/>
              <a:buChar char="•"/>
            </a:pPr>
            <a:r>
              <a:rPr lang="en-US" sz="3600" b="1" u="sng" dirty="0" smtClean="0">
                <a:ln w="22225">
                  <a:solidFill>
                    <a:schemeClr val="accent2"/>
                  </a:solidFill>
                  <a:prstDash val="solid"/>
                </a:ln>
                <a:solidFill>
                  <a:schemeClr val="accent2">
                    <a:lumMod val="40000"/>
                    <a:lumOff val="60000"/>
                  </a:schemeClr>
                </a:solidFill>
              </a:rPr>
              <a:t>Caring for objects</a:t>
            </a:r>
          </a:p>
          <a:p>
            <a:pPr marL="685800" indent="-685800">
              <a:lnSpc>
                <a:spcPct val="150000"/>
              </a:lnSpc>
              <a:buFont typeface="Arial" panose="020B0604020202020204" pitchFamily="34" charset="0"/>
              <a:buChar char="•"/>
            </a:pPr>
            <a:r>
              <a:rPr lang="en-US" sz="3600" b="1" cap="none" spc="0" dirty="0" smtClean="0">
                <a:ln w="22225">
                  <a:solidFill>
                    <a:schemeClr val="accent2"/>
                  </a:solidFill>
                  <a:prstDash val="solid"/>
                </a:ln>
                <a:solidFill>
                  <a:schemeClr val="accent2">
                    <a:lumMod val="40000"/>
                    <a:lumOff val="60000"/>
                  </a:schemeClr>
                </a:solidFill>
                <a:effectLst/>
              </a:rPr>
              <a:t>Caring for ideas</a:t>
            </a:r>
            <a:endParaRPr lang="en-US" sz="36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1065300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10672" y="270454"/>
            <a:ext cx="11114468" cy="6434069"/>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endParaRPr lang="en-CA"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0793" y="564118"/>
            <a:ext cx="4430263" cy="2923371"/>
          </a:xfrm>
          <a:prstGeom prst="rect">
            <a:avLst/>
          </a:prstGeom>
        </p:spPr>
      </p:pic>
      <p:sp>
        <p:nvSpPr>
          <p:cNvPr id="5" name="Rectangle 4"/>
          <p:cNvSpPr/>
          <p:nvPr/>
        </p:nvSpPr>
        <p:spPr>
          <a:xfrm>
            <a:off x="1397256" y="3596378"/>
            <a:ext cx="3377335"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Mark Boyle</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7" name="Rectangle 6"/>
          <p:cNvSpPr/>
          <p:nvPr/>
        </p:nvSpPr>
        <p:spPr>
          <a:xfrm>
            <a:off x="5576447" y="378764"/>
            <a:ext cx="5873302" cy="5193858"/>
          </a:xfrm>
          <a:prstGeom prst="rect">
            <a:avLst/>
          </a:prstGeom>
        </p:spPr>
        <p:txBody>
          <a:bodyPr wrap="square">
            <a:spAutoFit/>
          </a:bodyPr>
          <a:lstStyle/>
          <a:p>
            <a:pPr lvl="0">
              <a:lnSpc>
                <a:spcPct val="150000"/>
              </a:lnSpc>
              <a:spcAft>
                <a:spcPts val="0"/>
              </a:spcAft>
              <a:tabLst>
                <a:tab pos="457200" algn="l"/>
              </a:tabLst>
            </a:pPr>
            <a:r>
              <a:rPr lang="en-CA" sz="2800" b="1" dirty="0" smtClean="0">
                <a:solidFill>
                  <a:schemeClr val="accent2"/>
                </a:solidFill>
              </a:rPr>
              <a:t>“If </a:t>
            </a:r>
            <a:r>
              <a:rPr lang="en-CA" sz="2800" b="1" dirty="0">
                <a:solidFill>
                  <a:schemeClr val="accent2"/>
                </a:solidFill>
              </a:rPr>
              <a:t>we grew our own food, we wouldn't waste a third of it as we do today. If we made our own tables and chairs, we wouldn't throw them out the moment we changed the interior decor. If we had to clean our own drinking water, we probably wouldn't contaminate </a:t>
            </a:r>
            <a:r>
              <a:rPr lang="en-CA" sz="2800" b="1" dirty="0" smtClean="0">
                <a:solidFill>
                  <a:schemeClr val="accent2"/>
                </a:solidFill>
              </a:rPr>
              <a:t>it”</a:t>
            </a:r>
            <a:endParaRPr lang="en-CA" sz="2800" b="1" dirty="0">
              <a:solidFill>
                <a:schemeClr val="accent2"/>
              </a:solidFill>
              <a:effectLst/>
              <a:latin typeface="Times New Roman" panose="02020603050405020304" pitchFamily="18" charset="0"/>
              <a:ea typeface="MS Mincho" panose="02020609040205080304" pitchFamily="49" charset="-128"/>
            </a:endParaRPr>
          </a:p>
        </p:txBody>
      </p:sp>
      <p:sp>
        <p:nvSpPr>
          <p:cNvPr id="10" name="Rectangle 3"/>
          <p:cNvSpPr>
            <a:spLocks noChangeArrowheads="1"/>
          </p:cNvSpPr>
          <p:nvPr/>
        </p:nvSpPr>
        <p:spPr bwMode="auto">
          <a:xfrm>
            <a:off x="973755" y="4628597"/>
            <a:ext cx="4327301" cy="181588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800" b="1" i="1" dirty="0" smtClean="0">
                <a:solidFill>
                  <a:schemeClr val="bg1"/>
                </a:solidFill>
              </a:rPr>
              <a:t>If you don’t own a plasma screen TV, people think you’re an extremist</a:t>
            </a:r>
            <a:endParaRPr kumimoji="0" lang="en-US" altLang="en-US" sz="2800" b="1" i="1" u="none" strike="noStrike" cap="none" normalizeH="0" baseline="0" dirty="0" smtClean="0">
              <a:ln>
                <a:noFill/>
              </a:ln>
              <a:solidFill>
                <a:schemeClr val="bg1"/>
              </a:solidFill>
              <a:effectLst/>
            </a:endParaRPr>
          </a:p>
        </p:txBody>
      </p:sp>
      <p:sp>
        <p:nvSpPr>
          <p:cNvPr id="14" name="Rectangle 13"/>
          <p:cNvSpPr/>
          <p:nvPr/>
        </p:nvSpPr>
        <p:spPr>
          <a:xfrm>
            <a:off x="5576447" y="5572622"/>
            <a:ext cx="5655769" cy="954107"/>
          </a:xfrm>
          <a:prstGeom prst="rect">
            <a:avLst/>
          </a:prstGeom>
          <a:noFill/>
        </p:spPr>
        <p:txBody>
          <a:bodyPr wrap="square" lIns="91440" tIns="45720" rIns="91440" bIns="45720">
            <a:spAutoFit/>
          </a:bodyPr>
          <a:lstStyle/>
          <a:p>
            <a:pPr algn="ctr"/>
            <a:r>
              <a:rPr lang="en-US" sz="2800" dirty="0" smtClean="0">
                <a:ln w="0"/>
                <a:effectLst>
                  <a:outerShdw blurRad="38100" dist="19050" dir="2700000" algn="tl" rotWithShape="0">
                    <a:schemeClr val="dk1">
                      <a:alpha val="40000"/>
                    </a:schemeClr>
                  </a:outerShdw>
                </a:effectLst>
              </a:rPr>
              <a:t>School projects to develop a caring attitude ?</a:t>
            </a:r>
            <a:endParaRPr lang="en-US" sz="28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097283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714778" y="312245"/>
            <a:ext cx="11114468" cy="6349284"/>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CA"/>
          </a:p>
        </p:txBody>
      </p:sp>
      <p:pic>
        <p:nvPicPr>
          <p:cNvPr id="4" name="Picture 4"/>
          <p:cNvPicPr>
            <a:picLocks noChangeAspect="1"/>
          </p:cNvPicPr>
          <p:nvPr/>
        </p:nvPicPr>
        <p:blipFill>
          <a:blip r:embed="rId2"/>
          <a:srcRect/>
          <a:stretch>
            <a:fillRect/>
          </a:stretch>
        </p:blipFill>
        <p:spPr bwMode="auto">
          <a:xfrm>
            <a:off x="4976612" y="2515337"/>
            <a:ext cx="2590800" cy="1943100"/>
          </a:xfrm>
          <a:prstGeom prst="rect">
            <a:avLst/>
          </a:prstGeom>
          <a:noFill/>
          <a:ln w="9525">
            <a:noFill/>
            <a:miter lim="800000"/>
            <a:headEnd/>
            <a:tailEnd/>
          </a:ln>
        </p:spPr>
      </p:pic>
      <p:sp>
        <p:nvSpPr>
          <p:cNvPr id="5" name="Line 5"/>
          <p:cNvSpPr>
            <a:spLocks noChangeShapeType="1"/>
          </p:cNvSpPr>
          <p:nvPr/>
        </p:nvSpPr>
        <p:spPr bwMode="auto">
          <a:xfrm>
            <a:off x="4003720" y="1902516"/>
            <a:ext cx="990600" cy="914400"/>
          </a:xfrm>
          <a:prstGeom prst="line">
            <a:avLst/>
          </a:prstGeom>
          <a:noFill/>
          <a:ln w="9525">
            <a:solidFill>
              <a:schemeClr val="tx1"/>
            </a:solidFill>
            <a:round/>
            <a:headEnd/>
            <a:tailEnd type="triangle" w="med" len="med"/>
          </a:ln>
        </p:spPr>
        <p:txBody>
          <a:bodyPr/>
          <a:lstStyle/>
          <a:p>
            <a:endParaRPr lang="en-US"/>
          </a:p>
        </p:txBody>
      </p:sp>
      <p:sp>
        <p:nvSpPr>
          <p:cNvPr id="6" name="Line 6"/>
          <p:cNvSpPr>
            <a:spLocks noChangeShapeType="1"/>
          </p:cNvSpPr>
          <p:nvPr/>
        </p:nvSpPr>
        <p:spPr bwMode="auto">
          <a:xfrm>
            <a:off x="6156100" y="1582857"/>
            <a:ext cx="0" cy="990600"/>
          </a:xfrm>
          <a:prstGeom prst="line">
            <a:avLst/>
          </a:prstGeom>
          <a:noFill/>
          <a:ln w="9525">
            <a:solidFill>
              <a:schemeClr val="tx1"/>
            </a:solidFill>
            <a:round/>
            <a:headEnd/>
            <a:tailEnd type="triangle" w="med" len="med"/>
          </a:ln>
        </p:spPr>
        <p:txBody>
          <a:bodyPr/>
          <a:lstStyle/>
          <a:p>
            <a:endParaRPr lang="en-US"/>
          </a:p>
        </p:txBody>
      </p:sp>
      <p:sp>
        <p:nvSpPr>
          <p:cNvPr id="7" name="Line 7"/>
          <p:cNvSpPr>
            <a:spLocks noChangeShapeType="1"/>
          </p:cNvSpPr>
          <p:nvPr/>
        </p:nvSpPr>
        <p:spPr bwMode="auto">
          <a:xfrm flipH="1">
            <a:off x="7384826" y="2087248"/>
            <a:ext cx="685800" cy="990600"/>
          </a:xfrm>
          <a:prstGeom prst="line">
            <a:avLst/>
          </a:prstGeom>
          <a:noFill/>
          <a:ln w="9525">
            <a:solidFill>
              <a:schemeClr val="tx1"/>
            </a:solidFill>
            <a:round/>
            <a:headEnd/>
            <a:tailEnd type="triangle" w="med" len="med"/>
          </a:ln>
        </p:spPr>
        <p:txBody>
          <a:bodyPr/>
          <a:lstStyle/>
          <a:p>
            <a:endParaRPr lang="en-US"/>
          </a:p>
        </p:txBody>
      </p:sp>
      <p:sp>
        <p:nvSpPr>
          <p:cNvPr id="8" name="Line 8"/>
          <p:cNvSpPr>
            <a:spLocks noChangeShapeType="1"/>
          </p:cNvSpPr>
          <p:nvPr/>
        </p:nvSpPr>
        <p:spPr bwMode="auto">
          <a:xfrm flipV="1">
            <a:off x="3830928" y="4307445"/>
            <a:ext cx="990600" cy="533400"/>
          </a:xfrm>
          <a:prstGeom prst="line">
            <a:avLst/>
          </a:prstGeom>
          <a:noFill/>
          <a:ln w="9525">
            <a:solidFill>
              <a:schemeClr val="tx1"/>
            </a:solidFill>
            <a:round/>
            <a:headEnd/>
            <a:tailEnd type="triangle" w="med" len="med"/>
          </a:ln>
        </p:spPr>
        <p:txBody>
          <a:bodyPr/>
          <a:lstStyle/>
          <a:p>
            <a:endParaRPr lang="en-US"/>
          </a:p>
        </p:txBody>
      </p:sp>
      <p:sp>
        <p:nvSpPr>
          <p:cNvPr id="9" name="Line 9"/>
          <p:cNvSpPr>
            <a:spLocks noChangeShapeType="1"/>
          </p:cNvSpPr>
          <p:nvPr/>
        </p:nvSpPr>
        <p:spPr bwMode="auto">
          <a:xfrm flipH="1" flipV="1">
            <a:off x="7374228" y="4574145"/>
            <a:ext cx="609600" cy="762000"/>
          </a:xfrm>
          <a:prstGeom prst="line">
            <a:avLst/>
          </a:prstGeom>
          <a:noFill/>
          <a:ln w="9525">
            <a:solidFill>
              <a:schemeClr val="tx1"/>
            </a:solidFill>
            <a:round/>
            <a:headEnd/>
            <a:tailEnd type="triangle" w="med" len="med"/>
          </a:ln>
        </p:spPr>
        <p:txBody>
          <a:bodyPr/>
          <a:lstStyle/>
          <a:p>
            <a:endParaRPr lang="en-US"/>
          </a:p>
        </p:txBody>
      </p:sp>
      <p:sp>
        <p:nvSpPr>
          <p:cNvPr id="10" name="Text Box 11"/>
          <p:cNvSpPr txBox="1">
            <a:spLocks noChangeArrowheads="1"/>
          </p:cNvSpPr>
          <p:nvPr/>
        </p:nvSpPr>
        <p:spPr bwMode="auto">
          <a:xfrm>
            <a:off x="1964028" y="1068945"/>
            <a:ext cx="2209800" cy="366713"/>
          </a:xfrm>
          <a:prstGeom prst="rect">
            <a:avLst/>
          </a:prstGeom>
          <a:noFill/>
          <a:ln w="9525">
            <a:noFill/>
            <a:miter lim="800000"/>
            <a:headEnd/>
            <a:tailEnd/>
          </a:ln>
        </p:spPr>
        <p:txBody>
          <a:bodyPr>
            <a:spAutoFit/>
          </a:bodyPr>
          <a:lstStyle/>
          <a:p>
            <a:pPr>
              <a:spcBef>
                <a:spcPct val="50000"/>
              </a:spcBef>
            </a:pPr>
            <a:endParaRPr lang="en-US"/>
          </a:p>
        </p:txBody>
      </p:sp>
      <p:sp>
        <p:nvSpPr>
          <p:cNvPr id="11" name="Text Box 11"/>
          <p:cNvSpPr txBox="1">
            <a:spLocks noChangeArrowheads="1"/>
          </p:cNvSpPr>
          <p:nvPr/>
        </p:nvSpPr>
        <p:spPr bwMode="auto">
          <a:xfrm>
            <a:off x="2116428" y="1221345"/>
            <a:ext cx="2209800" cy="366713"/>
          </a:xfrm>
          <a:prstGeom prst="rect">
            <a:avLst/>
          </a:prstGeom>
          <a:noFill/>
          <a:ln w="9525">
            <a:noFill/>
            <a:miter lim="800000"/>
            <a:headEnd/>
            <a:tailEnd/>
          </a:ln>
        </p:spPr>
        <p:txBody>
          <a:bodyPr>
            <a:spAutoFit/>
          </a:bodyPr>
          <a:lstStyle/>
          <a:p>
            <a:pPr>
              <a:spcBef>
                <a:spcPct val="50000"/>
              </a:spcBef>
            </a:pPr>
            <a:endParaRPr lang="en-US"/>
          </a:p>
        </p:txBody>
      </p:sp>
      <p:sp>
        <p:nvSpPr>
          <p:cNvPr id="12" name="Text Box 12"/>
          <p:cNvSpPr txBox="1">
            <a:spLocks noChangeArrowheads="1"/>
          </p:cNvSpPr>
          <p:nvPr/>
        </p:nvSpPr>
        <p:spPr bwMode="auto">
          <a:xfrm>
            <a:off x="7069428" y="5292846"/>
            <a:ext cx="2514600" cy="366713"/>
          </a:xfrm>
          <a:prstGeom prst="rect">
            <a:avLst/>
          </a:prstGeom>
          <a:noFill/>
          <a:ln w="9525">
            <a:noFill/>
            <a:miter lim="800000"/>
            <a:headEnd/>
            <a:tailEnd/>
          </a:ln>
        </p:spPr>
        <p:txBody>
          <a:bodyPr>
            <a:spAutoFit/>
          </a:bodyPr>
          <a:lstStyle/>
          <a:p>
            <a:pPr algn="ctr">
              <a:spcBef>
                <a:spcPct val="50000"/>
              </a:spcBef>
            </a:pPr>
            <a:r>
              <a:rPr lang="en-US" b="1" i="1" dirty="0">
                <a:solidFill>
                  <a:srgbClr val="FF0000"/>
                </a:solidFill>
              </a:rPr>
              <a:t>…</a:t>
            </a:r>
          </a:p>
        </p:txBody>
      </p:sp>
      <p:sp>
        <p:nvSpPr>
          <p:cNvPr id="13" name="Text Box 12"/>
          <p:cNvSpPr txBox="1">
            <a:spLocks noChangeArrowheads="1"/>
          </p:cNvSpPr>
          <p:nvPr/>
        </p:nvSpPr>
        <p:spPr bwMode="auto">
          <a:xfrm>
            <a:off x="7025962" y="1580477"/>
            <a:ext cx="2514600" cy="366713"/>
          </a:xfrm>
          <a:prstGeom prst="rect">
            <a:avLst/>
          </a:prstGeom>
          <a:noFill/>
          <a:ln w="9525">
            <a:noFill/>
            <a:miter lim="800000"/>
            <a:headEnd/>
            <a:tailEnd/>
          </a:ln>
        </p:spPr>
        <p:txBody>
          <a:bodyPr>
            <a:spAutoFit/>
          </a:bodyPr>
          <a:lstStyle/>
          <a:p>
            <a:pPr algn="ctr">
              <a:spcBef>
                <a:spcPct val="50000"/>
              </a:spcBef>
            </a:pPr>
            <a:r>
              <a:rPr lang="en-US" b="1" i="1" dirty="0">
                <a:solidFill>
                  <a:srgbClr val="FF0000"/>
                </a:solidFill>
              </a:rPr>
              <a:t>…</a:t>
            </a:r>
          </a:p>
        </p:txBody>
      </p:sp>
      <p:sp>
        <p:nvSpPr>
          <p:cNvPr id="14" name="Text Box 12"/>
          <p:cNvSpPr txBox="1">
            <a:spLocks noChangeArrowheads="1"/>
          </p:cNvSpPr>
          <p:nvPr/>
        </p:nvSpPr>
        <p:spPr bwMode="auto">
          <a:xfrm>
            <a:off x="4872508" y="912566"/>
            <a:ext cx="2514600" cy="366713"/>
          </a:xfrm>
          <a:prstGeom prst="rect">
            <a:avLst/>
          </a:prstGeom>
          <a:noFill/>
          <a:ln w="9525">
            <a:noFill/>
            <a:miter lim="800000"/>
            <a:headEnd/>
            <a:tailEnd/>
          </a:ln>
        </p:spPr>
        <p:txBody>
          <a:bodyPr>
            <a:spAutoFit/>
          </a:bodyPr>
          <a:lstStyle/>
          <a:p>
            <a:pPr algn="ctr">
              <a:spcBef>
                <a:spcPct val="50000"/>
              </a:spcBef>
            </a:pPr>
            <a:r>
              <a:rPr lang="en-US" b="1" i="1" dirty="0">
                <a:solidFill>
                  <a:srgbClr val="FF0000"/>
                </a:solidFill>
              </a:rPr>
              <a:t>…</a:t>
            </a:r>
          </a:p>
        </p:txBody>
      </p:sp>
      <p:sp>
        <p:nvSpPr>
          <p:cNvPr id="15" name="Text Box 12"/>
          <p:cNvSpPr txBox="1">
            <a:spLocks noChangeArrowheads="1"/>
          </p:cNvSpPr>
          <p:nvPr/>
        </p:nvSpPr>
        <p:spPr bwMode="auto">
          <a:xfrm>
            <a:off x="2230728" y="4840845"/>
            <a:ext cx="2514600" cy="366713"/>
          </a:xfrm>
          <a:prstGeom prst="rect">
            <a:avLst/>
          </a:prstGeom>
          <a:noFill/>
          <a:ln w="9525">
            <a:noFill/>
            <a:miter lim="800000"/>
            <a:headEnd/>
            <a:tailEnd/>
          </a:ln>
        </p:spPr>
        <p:txBody>
          <a:bodyPr>
            <a:spAutoFit/>
          </a:bodyPr>
          <a:lstStyle/>
          <a:p>
            <a:pPr algn="ctr">
              <a:spcBef>
                <a:spcPct val="50000"/>
              </a:spcBef>
            </a:pPr>
            <a:r>
              <a:rPr lang="en-US" b="1" i="1" dirty="0">
                <a:solidFill>
                  <a:srgbClr val="FF0000"/>
                </a:solidFill>
              </a:rPr>
              <a:t>…</a:t>
            </a:r>
          </a:p>
        </p:txBody>
      </p:sp>
      <p:sp>
        <p:nvSpPr>
          <p:cNvPr id="16" name="Text Box 12"/>
          <p:cNvSpPr txBox="1">
            <a:spLocks noChangeArrowheads="1"/>
          </p:cNvSpPr>
          <p:nvPr/>
        </p:nvSpPr>
        <p:spPr bwMode="auto">
          <a:xfrm>
            <a:off x="2192628" y="1399500"/>
            <a:ext cx="2514600" cy="366713"/>
          </a:xfrm>
          <a:prstGeom prst="rect">
            <a:avLst/>
          </a:prstGeom>
          <a:noFill/>
          <a:ln w="9525">
            <a:noFill/>
            <a:miter lim="800000"/>
            <a:headEnd/>
            <a:tailEnd/>
          </a:ln>
        </p:spPr>
        <p:txBody>
          <a:bodyPr>
            <a:spAutoFit/>
          </a:bodyPr>
          <a:lstStyle/>
          <a:p>
            <a:pPr>
              <a:spcBef>
                <a:spcPct val="50000"/>
              </a:spcBef>
            </a:pPr>
            <a:r>
              <a:rPr lang="en-US" b="1" i="1" dirty="0">
                <a:solidFill>
                  <a:srgbClr val="FF0000"/>
                </a:solidFill>
              </a:rPr>
              <a:t>Aggression at home</a:t>
            </a:r>
          </a:p>
        </p:txBody>
      </p:sp>
      <p:sp>
        <p:nvSpPr>
          <p:cNvPr id="18" name="Text Box 10"/>
          <p:cNvSpPr txBox="1">
            <a:spLocks noChangeArrowheads="1"/>
          </p:cNvSpPr>
          <p:nvPr/>
        </p:nvSpPr>
        <p:spPr bwMode="auto">
          <a:xfrm>
            <a:off x="5164428" y="6173808"/>
            <a:ext cx="6324600" cy="366713"/>
          </a:xfrm>
          <a:prstGeom prst="rect">
            <a:avLst/>
          </a:prstGeom>
          <a:noFill/>
          <a:ln w="9525">
            <a:noFill/>
            <a:miter lim="800000"/>
            <a:headEnd/>
            <a:tailEnd/>
          </a:ln>
        </p:spPr>
        <p:txBody>
          <a:bodyPr>
            <a:spAutoFit/>
          </a:bodyPr>
          <a:lstStyle/>
          <a:p>
            <a:pPr algn="r">
              <a:spcBef>
                <a:spcPct val="50000"/>
              </a:spcBef>
            </a:pPr>
            <a:r>
              <a:rPr lang="en-US" dirty="0">
                <a:hlinkClick r:id="rId3"/>
              </a:rPr>
              <a:t>http://www.louairahal.net/GroupMind/index.html</a:t>
            </a:r>
            <a:r>
              <a:rPr lang="en-US" dirty="0"/>
              <a:t> </a:t>
            </a:r>
          </a:p>
        </p:txBody>
      </p:sp>
      <p:sp>
        <p:nvSpPr>
          <p:cNvPr id="19" name="Line 9"/>
          <p:cNvSpPr>
            <a:spLocks noChangeShapeType="1"/>
          </p:cNvSpPr>
          <p:nvPr/>
        </p:nvSpPr>
        <p:spPr bwMode="auto">
          <a:xfrm flipV="1">
            <a:off x="5949772" y="4700134"/>
            <a:ext cx="115908" cy="809021"/>
          </a:xfrm>
          <a:prstGeom prst="line">
            <a:avLst/>
          </a:prstGeom>
          <a:noFill/>
          <a:ln w="9525">
            <a:solidFill>
              <a:schemeClr val="tx1"/>
            </a:solidFill>
            <a:round/>
            <a:headEnd/>
            <a:tailEnd type="triangle" w="med" len="med"/>
          </a:ln>
        </p:spPr>
        <p:txBody>
          <a:bodyPr/>
          <a:lstStyle/>
          <a:p>
            <a:endParaRPr lang="en-US"/>
          </a:p>
        </p:txBody>
      </p:sp>
      <p:sp>
        <p:nvSpPr>
          <p:cNvPr id="20" name="Text Box 12"/>
          <p:cNvSpPr txBox="1">
            <a:spLocks noChangeArrowheads="1"/>
          </p:cNvSpPr>
          <p:nvPr/>
        </p:nvSpPr>
        <p:spPr bwMode="auto">
          <a:xfrm>
            <a:off x="4643907" y="5658911"/>
            <a:ext cx="2514600" cy="366713"/>
          </a:xfrm>
          <a:prstGeom prst="rect">
            <a:avLst/>
          </a:prstGeom>
          <a:noFill/>
          <a:ln w="9525">
            <a:noFill/>
            <a:miter lim="800000"/>
            <a:headEnd/>
            <a:tailEnd/>
          </a:ln>
        </p:spPr>
        <p:txBody>
          <a:bodyPr>
            <a:spAutoFit/>
          </a:bodyPr>
          <a:lstStyle/>
          <a:p>
            <a:pPr algn="ctr">
              <a:spcBef>
                <a:spcPct val="50000"/>
              </a:spcBef>
            </a:pPr>
            <a:r>
              <a:rPr lang="en-US" b="1" i="1" dirty="0">
                <a:solidFill>
                  <a:srgbClr val="FF0000"/>
                </a:solidFill>
              </a:rPr>
              <a:t>…</a:t>
            </a:r>
          </a:p>
        </p:txBody>
      </p:sp>
    </p:spTree>
    <p:extLst>
      <p:ext uri="{BB962C8B-B14F-4D97-AF65-F5344CB8AC3E}">
        <p14:creationId xmlns:p14="http://schemas.microsoft.com/office/powerpoint/2010/main" val="2668097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14778" y="209214"/>
            <a:ext cx="11114468" cy="6349284"/>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CA"/>
          </a:p>
        </p:txBody>
      </p:sp>
      <p:pic>
        <p:nvPicPr>
          <p:cNvPr id="4" name="Picture 4"/>
          <p:cNvPicPr>
            <a:picLocks noChangeAspect="1"/>
          </p:cNvPicPr>
          <p:nvPr/>
        </p:nvPicPr>
        <p:blipFill>
          <a:blip r:embed="rId2"/>
          <a:srcRect/>
          <a:stretch>
            <a:fillRect/>
          </a:stretch>
        </p:blipFill>
        <p:spPr bwMode="auto">
          <a:xfrm>
            <a:off x="6663743" y="3717925"/>
            <a:ext cx="3429000" cy="2571750"/>
          </a:xfrm>
          <a:prstGeom prst="rect">
            <a:avLst/>
          </a:prstGeom>
          <a:noFill/>
          <a:ln w="9525">
            <a:noFill/>
            <a:miter lim="800000"/>
            <a:headEnd/>
            <a:tailEnd/>
          </a:ln>
        </p:spPr>
      </p:pic>
      <p:sp>
        <p:nvSpPr>
          <p:cNvPr id="5" name="Line 4"/>
          <p:cNvSpPr>
            <a:spLocks noChangeShapeType="1"/>
          </p:cNvSpPr>
          <p:nvPr/>
        </p:nvSpPr>
        <p:spPr bwMode="auto">
          <a:xfrm>
            <a:off x="7959143" y="3032125"/>
            <a:ext cx="0" cy="685800"/>
          </a:xfrm>
          <a:prstGeom prst="line">
            <a:avLst/>
          </a:prstGeom>
          <a:noFill/>
          <a:ln w="9525">
            <a:solidFill>
              <a:schemeClr val="tx1"/>
            </a:solidFill>
            <a:round/>
            <a:headEnd/>
            <a:tailEnd type="triangle" w="med" len="med"/>
          </a:ln>
        </p:spPr>
        <p:txBody>
          <a:bodyPr/>
          <a:lstStyle/>
          <a:p>
            <a:endParaRPr lang="en-US"/>
          </a:p>
        </p:txBody>
      </p:sp>
      <p:sp>
        <p:nvSpPr>
          <p:cNvPr id="6" name="Line 5"/>
          <p:cNvSpPr>
            <a:spLocks noChangeShapeType="1"/>
          </p:cNvSpPr>
          <p:nvPr/>
        </p:nvSpPr>
        <p:spPr bwMode="auto">
          <a:xfrm>
            <a:off x="5444543" y="4708525"/>
            <a:ext cx="990600" cy="0"/>
          </a:xfrm>
          <a:prstGeom prst="line">
            <a:avLst/>
          </a:prstGeom>
          <a:noFill/>
          <a:ln w="9525">
            <a:solidFill>
              <a:schemeClr val="tx1"/>
            </a:solidFill>
            <a:round/>
            <a:headEnd/>
            <a:tailEnd type="triangle" w="med" len="med"/>
          </a:ln>
        </p:spPr>
        <p:txBody>
          <a:bodyPr/>
          <a:lstStyle/>
          <a:p>
            <a:endParaRPr lang="en-US"/>
          </a:p>
        </p:txBody>
      </p:sp>
      <p:sp>
        <p:nvSpPr>
          <p:cNvPr id="7" name="Text Box 6"/>
          <p:cNvSpPr txBox="1">
            <a:spLocks noChangeArrowheads="1"/>
          </p:cNvSpPr>
          <p:nvPr/>
        </p:nvSpPr>
        <p:spPr bwMode="auto">
          <a:xfrm>
            <a:off x="1863143" y="4479925"/>
            <a:ext cx="4191000" cy="1768475"/>
          </a:xfrm>
          <a:prstGeom prst="rect">
            <a:avLst/>
          </a:prstGeom>
          <a:noFill/>
          <a:ln w="9525">
            <a:noFill/>
            <a:miter lim="800000"/>
            <a:headEnd/>
            <a:tailEnd/>
          </a:ln>
        </p:spPr>
        <p:txBody>
          <a:bodyPr>
            <a:spAutoFit/>
          </a:bodyPr>
          <a:lstStyle/>
          <a:p>
            <a:pPr>
              <a:spcBef>
                <a:spcPct val="50000"/>
              </a:spcBef>
              <a:buFontTx/>
              <a:buChar char="•"/>
            </a:pPr>
            <a:r>
              <a:rPr lang="en-US" dirty="0"/>
              <a:t> </a:t>
            </a:r>
            <a:r>
              <a:rPr lang="en-US" sz="2000" dirty="0" smtClean="0"/>
              <a:t>Popularity in peer culture</a:t>
            </a:r>
          </a:p>
          <a:p>
            <a:pPr>
              <a:spcBef>
                <a:spcPct val="50000"/>
              </a:spcBef>
              <a:buFontTx/>
              <a:buChar char="•"/>
            </a:pPr>
            <a:r>
              <a:rPr lang="en-US" sz="2000" dirty="0" smtClean="0"/>
              <a:t> </a:t>
            </a:r>
            <a:r>
              <a:rPr lang="en-US" sz="2000" dirty="0"/>
              <a:t>Inconsistency in Discipline</a:t>
            </a:r>
          </a:p>
          <a:p>
            <a:pPr>
              <a:spcBef>
                <a:spcPct val="50000"/>
              </a:spcBef>
              <a:buFontTx/>
              <a:buChar char="•"/>
            </a:pPr>
            <a:r>
              <a:rPr lang="en-US" sz="2000" dirty="0"/>
              <a:t> Aggression Modeled at Home</a:t>
            </a:r>
          </a:p>
          <a:p>
            <a:pPr>
              <a:spcBef>
                <a:spcPct val="50000"/>
              </a:spcBef>
              <a:buFontTx/>
              <a:buChar char="•"/>
            </a:pPr>
            <a:r>
              <a:rPr lang="en-US" sz="2000" dirty="0"/>
              <a:t> Morality Crisis</a:t>
            </a:r>
          </a:p>
        </p:txBody>
      </p:sp>
      <p:sp>
        <p:nvSpPr>
          <p:cNvPr id="8" name="Text Box 7"/>
          <p:cNvSpPr txBox="1">
            <a:spLocks noChangeArrowheads="1"/>
          </p:cNvSpPr>
          <p:nvPr/>
        </p:nvSpPr>
        <p:spPr bwMode="auto">
          <a:xfrm>
            <a:off x="6739943" y="1508125"/>
            <a:ext cx="3657600" cy="1311275"/>
          </a:xfrm>
          <a:prstGeom prst="rect">
            <a:avLst/>
          </a:prstGeom>
          <a:noFill/>
          <a:ln w="9525">
            <a:noFill/>
            <a:miter lim="800000"/>
            <a:headEnd/>
            <a:tailEnd/>
          </a:ln>
        </p:spPr>
        <p:txBody>
          <a:bodyPr>
            <a:spAutoFit/>
          </a:bodyPr>
          <a:lstStyle/>
          <a:p>
            <a:pPr>
              <a:spcBef>
                <a:spcPct val="50000"/>
              </a:spcBef>
              <a:buFontTx/>
              <a:buChar char="•"/>
            </a:pPr>
            <a:r>
              <a:rPr lang="en-US" sz="2000" dirty="0"/>
              <a:t> Blaming the victim Ideology</a:t>
            </a:r>
          </a:p>
          <a:p>
            <a:pPr>
              <a:spcBef>
                <a:spcPct val="50000"/>
              </a:spcBef>
              <a:buFontTx/>
              <a:buChar char="•"/>
            </a:pPr>
            <a:r>
              <a:rPr lang="en-US" sz="2000" dirty="0"/>
              <a:t> Fear of being bullied</a:t>
            </a:r>
          </a:p>
          <a:p>
            <a:pPr>
              <a:spcBef>
                <a:spcPct val="50000"/>
              </a:spcBef>
              <a:buFontTx/>
              <a:buChar char="•"/>
            </a:pPr>
            <a:r>
              <a:rPr lang="en-US" sz="2000" dirty="0"/>
              <a:t> Popularity in peer culture</a:t>
            </a:r>
          </a:p>
        </p:txBody>
      </p:sp>
      <p:sp>
        <p:nvSpPr>
          <p:cNvPr id="9" name="Text Box 8"/>
          <p:cNvSpPr txBox="1">
            <a:spLocks noChangeArrowheads="1"/>
          </p:cNvSpPr>
          <p:nvPr/>
        </p:nvSpPr>
        <p:spPr bwMode="auto">
          <a:xfrm rot="-505611">
            <a:off x="1861607" y="1942237"/>
            <a:ext cx="4572000" cy="1754326"/>
          </a:xfrm>
          <a:prstGeom prst="rect">
            <a:avLst/>
          </a:prstGeom>
          <a:noFill/>
          <a:ln w="9525">
            <a:noFill/>
            <a:miter lim="800000"/>
            <a:headEnd/>
            <a:tailEnd/>
          </a:ln>
          <a:effectLst/>
        </p:spPr>
        <p:txBody>
          <a:bodyPr>
            <a:spAutoFit/>
          </a:bodyPr>
          <a:lstStyle/>
          <a:p>
            <a:pPr>
              <a:spcBef>
                <a:spcPct val="50000"/>
              </a:spcBef>
              <a:defRPr/>
            </a:pPr>
            <a:r>
              <a:rPr lang="en-US" sz="2400" b="1" dirty="0">
                <a:solidFill>
                  <a:schemeClr val="accent2"/>
                </a:solidFill>
                <a:effectLst>
                  <a:outerShdw blurRad="38100" dist="38100" dir="2700000" algn="tl">
                    <a:srgbClr val="C0C0C0"/>
                  </a:outerShdw>
                </a:effectLst>
              </a:rPr>
              <a:t>“Bullying happens when a student is exposed repeatedly and over time to negative actions on the part of one or more students”</a:t>
            </a:r>
            <a:r>
              <a:rPr lang="en-US" sz="1200" b="1" dirty="0">
                <a:solidFill>
                  <a:schemeClr val="accent2"/>
                </a:solidFill>
                <a:effectLst>
                  <a:outerShdw blurRad="38100" dist="38100" dir="2700000" algn="tl">
                    <a:srgbClr val="C0C0C0"/>
                  </a:outerShdw>
                </a:effectLst>
              </a:rPr>
              <a:t> (</a:t>
            </a:r>
            <a:r>
              <a:rPr lang="en-US" sz="1200" b="1" dirty="0" err="1">
                <a:solidFill>
                  <a:schemeClr val="accent2"/>
                </a:solidFill>
                <a:effectLst>
                  <a:outerShdw blurRad="38100" dist="38100" dir="2700000" algn="tl">
                    <a:srgbClr val="C0C0C0"/>
                  </a:outerShdw>
                </a:effectLst>
              </a:rPr>
              <a:t>Yerger</a:t>
            </a:r>
            <a:r>
              <a:rPr lang="en-US" sz="1200" b="1" dirty="0">
                <a:solidFill>
                  <a:schemeClr val="accent2"/>
                </a:solidFill>
                <a:effectLst>
                  <a:outerShdw blurRad="38100" dist="38100" dir="2700000" algn="tl">
                    <a:srgbClr val="C0C0C0"/>
                  </a:outerShdw>
                </a:effectLst>
              </a:rPr>
              <a:t> and </a:t>
            </a:r>
            <a:r>
              <a:rPr lang="en-US" sz="1200" b="1" dirty="0" err="1">
                <a:solidFill>
                  <a:schemeClr val="accent2"/>
                </a:solidFill>
                <a:effectLst>
                  <a:outerShdw blurRad="38100" dist="38100" dir="2700000" algn="tl">
                    <a:srgbClr val="C0C0C0"/>
                  </a:outerShdw>
                </a:effectLst>
              </a:rPr>
              <a:t>Gehret</a:t>
            </a:r>
            <a:r>
              <a:rPr lang="en-US" sz="1200" b="1" dirty="0">
                <a:solidFill>
                  <a:schemeClr val="accent2"/>
                </a:solidFill>
                <a:effectLst>
                  <a:outerShdw blurRad="38100" dist="38100" dir="2700000" algn="tl">
                    <a:srgbClr val="C0C0C0"/>
                  </a:outerShdw>
                </a:effectLst>
              </a:rPr>
              <a:t>, 2011)</a:t>
            </a:r>
            <a:endParaRPr lang="en-US" sz="2400" b="1" dirty="0">
              <a:solidFill>
                <a:schemeClr val="accent2"/>
              </a:solidFill>
              <a:effectLst>
                <a:outerShdw blurRad="38100" dist="38100" dir="2700000" algn="tl">
                  <a:srgbClr val="C0C0C0"/>
                </a:outerShdw>
              </a:effectLst>
            </a:endParaRPr>
          </a:p>
        </p:txBody>
      </p:sp>
      <p:sp>
        <p:nvSpPr>
          <p:cNvPr id="10" name="Text Box 19"/>
          <p:cNvSpPr txBox="1">
            <a:spLocks noChangeArrowheads="1"/>
          </p:cNvSpPr>
          <p:nvPr/>
        </p:nvSpPr>
        <p:spPr bwMode="auto">
          <a:xfrm>
            <a:off x="1939343" y="365125"/>
            <a:ext cx="8153400" cy="519113"/>
          </a:xfrm>
          <a:prstGeom prst="rect">
            <a:avLst/>
          </a:prstGeom>
          <a:solidFill>
            <a:schemeClr val="accent6"/>
          </a:solidFill>
          <a:ln w="9525">
            <a:noFill/>
            <a:miter lim="800000"/>
            <a:headEnd/>
            <a:tailEnd/>
          </a:ln>
        </p:spPr>
        <p:txBody>
          <a:bodyPr>
            <a:spAutoFit/>
          </a:bodyPr>
          <a:lstStyle/>
          <a:p>
            <a:pPr algn="ctr">
              <a:spcBef>
                <a:spcPct val="50000"/>
              </a:spcBef>
            </a:pPr>
            <a:r>
              <a:rPr lang="en-US" sz="2800" b="1">
                <a:solidFill>
                  <a:schemeClr val="bg1"/>
                </a:solidFill>
              </a:rPr>
              <a:t>Bullying: Definition and Causes</a:t>
            </a:r>
          </a:p>
        </p:txBody>
      </p:sp>
    </p:spTree>
    <p:extLst>
      <p:ext uri="{BB962C8B-B14F-4D97-AF65-F5344CB8AC3E}">
        <p14:creationId xmlns:p14="http://schemas.microsoft.com/office/powerpoint/2010/main" val="1954774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124</TotalTime>
  <Words>667</Words>
  <Application>Microsoft Office PowerPoint</Application>
  <PresentationFormat>Widescreen</PresentationFormat>
  <Paragraphs>65</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MS Mincho</vt:lpstr>
      <vt:lpstr>Arial</vt:lpstr>
      <vt:lpstr>Arial Black</vt:lpstr>
      <vt:lpstr>Calibri</vt:lpstr>
      <vt:lpstr>Calibri Light</vt:lpstr>
      <vt:lpstr>Perpetua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Lovai</dc:creator>
  <cp:lastModifiedBy>Lovai</cp:lastModifiedBy>
  <cp:revision>16</cp:revision>
  <dcterms:created xsi:type="dcterms:W3CDTF">2015-01-27T03:49:11Z</dcterms:created>
  <dcterms:modified xsi:type="dcterms:W3CDTF">2015-01-27T21:26:19Z</dcterms:modified>
</cp:coreProperties>
</file>