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66" r:id="rId3"/>
    <p:sldId id="257" r:id="rId4"/>
    <p:sldId id="264" r:id="rId5"/>
    <p:sldId id="258" r:id="rId6"/>
    <p:sldId id="259" r:id="rId7"/>
    <p:sldId id="260" r:id="rId8"/>
    <p:sldId id="261" r:id="rId9"/>
    <p:sldId id="265" r:id="rId10"/>
    <p:sldId id="262" r:id="rId11"/>
    <p:sldId id="267" r:id="rId12"/>
  </p:sldIdLst>
  <p:sldSz cx="12192000" cy="6858000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58" autoAdjust="0"/>
    <p:restoredTop sz="94660"/>
  </p:normalViewPr>
  <p:slideViewPr>
    <p:cSldViewPr snapToGrid="0">
      <p:cViewPr varScale="1">
        <p:scale>
          <a:sx n="70" d="100"/>
          <a:sy n="70" d="100"/>
        </p:scale>
        <p:origin x="774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A433A-959F-4D57-A627-E6FA7ABFA7BE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51825-296F-4411-90CF-B0ADA79B5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421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A433A-959F-4D57-A627-E6FA7ABFA7BE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51825-296F-4411-90CF-B0ADA79B5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559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A433A-959F-4D57-A627-E6FA7ABFA7BE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51825-296F-4411-90CF-B0ADA79B5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676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A433A-959F-4D57-A627-E6FA7ABFA7BE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51825-296F-4411-90CF-B0ADA79B5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980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A433A-959F-4D57-A627-E6FA7ABFA7BE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51825-296F-4411-90CF-B0ADA79B5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321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A433A-959F-4D57-A627-E6FA7ABFA7BE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51825-296F-4411-90CF-B0ADA79B5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682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A433A-959F-4D57-A627-E6FA7ABFA7BE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51825-296F-4411-90CF-B0ADA79B5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69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A433A-959F-4D57-A627-E6FA7ABFA7BE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51825-296F-4411-90CF-B0ADA79B5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889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A433A-959F-4D57-A627-E6FA7ABFA7BE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51825-296F-4411-90CF-B0ADA79B5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285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A433A-959F-4D57-A627-E6FA7ABFA7BE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51825-296F-4411-90CF-B0ADA79B5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956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A433A-959F-4D57-A627-E6FA7ABFA7BE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51825-296F-4411-90CF-B0ADA79B5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017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A433A-959F-4D57-A627-E6FA7ABFA7BE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A51825-296F-4411-90CF-B0ADA79B5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186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louaiblog.wordpress.com/2014/05/14/can-we-prevent-bullying-a-reflection-on-a-lecture-given-by-dr-debra-pepler-at-sfu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0"/>
            <a:ext cx="6934200" cy="690037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5261" y="163797"/>
            <a:ext cx="5013681" cy="2893100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Understanding Problem Behavior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662259" y="6368493"/>
            <a:ext cx="2389314" cy="33855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2"/>
                </a:solidFill>
              </a:rPr>
              <a:t>Louai Rahal, January 2015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5261" y="3351864"/>
            <a:ext cx="4759100" cy="2585323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000" dirty="0" smtClean="0">
                <a:ln w="9525">
                  <a:solidFill>
                    <a:schemeClr val="bg1"/>
                  </a:solidFill>
                  <a:prstDash val="solid"/>
                </a:ln>
              </a:rPr>
              <a:t>Problem behavior as means for gaining recognition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>
                <a:ln w="9525">
                  <a:solidFill>
                    <a:schemeClr val="bg1"/>
                  </a:solidFill>
                  <a:prstDash val="solid"/>
                </a:ln>
              </a:rPr>
              <a:t>Problem behavior due to poor emotional regulation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>
                <a:ln w="9525">
                  <a:solidFill>
                    <a:schemeClr val="bg1"/>
                  </a:solidFill>
                  <a:prstDash val="solid"/>
                </a:ln>
              </a:rPr>
              <a:t>Importance of organized, structured environments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>
                <a:ln w="9525">
                  <a:solidFill>
                    <a:schemeClr val="bg1"/>
                  </a:solidFill>
                  <a:prstDash val="solid"/>
                </a:ln>
              </a:rPr>
              <a:t>Teacher modeling: ‘Children see, children do’</a:t>
            </a:r>
            <a:endParaRPr lang="en-US" sz="2000" dirty="0">
              <a:ln w="9525">
                <a:solidFill>
                  <a:schemeClr val="bg1"/>
                </a:solidFill>
                <a:prstDash val="solid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84716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126087"/>
            <a:ext cx="12192000" cy="273191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83" y="182897"/>
            <a:ext cx="3126658" cy="359424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411794" y="182896"/>
            <a:ext cx="8642554" cy="359424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0" u="sng" cap="none" spc="0" dirty="0" smtClean="0">
                <a:ln w="0"/>
                <a:solidFill>
                  <a:schemeClr val="tx1"/>
                </a:solidFill>
              </a:rPr>
              <a:t>Preventing problem behavior:</a:t>
            </a:r>
          </a:p>
          <a:p>
            <a:endParaRPr lang="en-US" sz="2800" dirty="0" smtClean="0">
              <a:ln w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cap="none" spc="0" dirty="0" smtClean="0">
                <a:ln w="0"/>
                <a:solidFill>
                  <a:schemeClr val="tx1"/>
                </a:solidFill>
              </a:rPr>
              <a:t>Organized, predictable classroom environments.</a:t>
            </a:r>
          </a:p>
          <a:p>
            <a:endParaRPr lang="en-US" sz="2800" dirty="0">
              <a:ln w="0"/>
            </a:endParaRPr>
          </a:p>
          <a:p>
            <a:pPr marL="8001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n w="0"/>
              </a:rPr>
              <a:t>Efficiently calling students’ attention at the beginning of class/ after break</a:t>
            </a:r>
          </a:p>
          <a:p>
            <a:pPr marL="8001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n w="0"/>
              </a:rPr>
              <a:t>Using visual aids to display instructions for a group activity</a:t>
            </a:r>
          </a:p>
        </p:txBody>
      </p:sp>
      <p:sp>
        <p:nvSpPr>
          <p:cNvPr id="5" name="Rectangle 4"/>
          <p:cNvSpPr/>
          <p:nvPr/>
        </p:nvSpPr>
        <p:spPr>
          <a:xfrm>
            <a:off x="3797687" y="4466115"/>
            <a:ext cx="8109177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1" u="sng" dirty="0" smtClean="0">
                <a:solidFill>
                  <a:schemeClr val="accent2"/>
                </a:solidFill>
                <a:latin typeface="Arial" panose="020B0604020202020204" pitchFamily="34" charset="0"/>
              </a:rPr>
              <a:t>Strict Undemocratic Authority: </a:t>
            </a:r>
            <a:r>
              <a:rPr lang="en-US" sz="2800" b="1" i="0" u="none" strike="noStrike" dirty="0" smtClean="0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“It frightens the weak, but arouses resistance in the strong and imparts a special charm of strength, boldness, and challenge to the breaking of the rules”</a:t>
            </a:r>
            <a:endParaRPr lang="en-US" sz="2800" b="1" dirty="0" smtClean="0">
              <a:solidFill>
                <a:schemeClr val="accent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98606" y="5185145"/>
            <a:ext cx="6096000" cy="30008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83" y="4159669"/>
            <a:ext cx="3023165" cy="266474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24388">
            <a:off x="11023314" y="784792"/>
            <a:ext cx="1057951" cy="13224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71005" y="6245613"/>
            <a:ext cx="467271" cy="467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541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40361" y="0"/>
            <a:ext cx="6351639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19" y="909032"/>
            <a:ext cx="4967626" cy="367972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32619" y="5248416"/>
            <a:ext cx="4967626" cy="92333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Lucifer Effect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13340" y="446808"/>
            <a:ext cx="5805679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2800" u="sng" dirty="0" smtClean="0">
                <a:ln w="0"/>
              </a:rPr>
              <a:t>Zimbardo:</a:t>
            </a:r>
          </a:p>
          <a:p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Behavior is a function of both the subject and the situation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Milgram Experiment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Stanford Prison Experiment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Heroic Imagination Project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13340" y="5160509"/>
            <a:ext cx="5805679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2800" u="sng" dirty="0" err="1" smtClean="0">
                <a:ln w="0"/>
              </a:rPr>
              <a:t>Noddings</a:t>
            </a:r>
            <a:r>
              <a:rPr lang="en-US" sz="2800" u="sng" dirty="0" smtClean="0">
                <a:ln w="0"/>
              </a:rPr>
              <a:t>: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2800" b="0" u="sng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2800" dirty="0" smtClean="0">
                <a:ln w="0"/>
              </a:rPr>
              <a:t>Shared Responsibility</a:t>
            </a:r>
            <a:endParaRPr lang="en-US" sz="2800" b="0" cap="none" spc="0" dirty="0">
              <a:ln w="0"/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88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16" y="171616"/>
            <a:ext cx="2881622" cy="30292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38" y="3519949"/>
            <a:ext cx="2488178" cy="3121742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041058" y="73318"/>
            <a:ext cx="7993626" cy="664211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54755" y="320244"/>
            <a:ext cx="251222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u="sng" cap="none" spc="0" dirty="0" smtClean="0">
                <a:ln w="0"/>
                <a:solidFill>
                  <a:schemeClr val="tx1"/>
                </a:solidFill>
              </a:rPr>
              <a:t>Sense of Humor</a:t>
            </a:r>
            <a:endParaRPr lang="en-US" sz="2800" b="0" u="sng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68877" y="1086081"/>
            <a:ext cx="70693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“A well-developed sense of humor will do much to </a:t>
            </a:r>
            <a:r>
              <a:rPr lang="en-US" sz="2400" b="1" dirty="0" smtClean="0"/>
              <a:t>prevent burnout </a:t>
            </a:r>
            <a:r>
              <a:rPr lang="en-US" sz="2400" dirty="0" smtClean="0"/>
              <a:t>among professionals working with challenging students”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4168877" y="2441071"/>
            <a:ext cx="68432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“Humor provides a successful outlet for stress and prevents teachers from taking failures or themselves too seriously” (THEY SHOULD STILL LEARN FROM FAILURE)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4222954" y="5169522"/>
            <a:ext cx="69612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“Teachers need to refrain from insisting on ‘the way they’ve always done it’ ”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4554755" y="4584598"/>
            <a:ext cx="182614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u="sng" cap="none" spc="0" dirty="0" smtClean="0">
                <a:ln w="0"/>
                <a:solidFill>
                  <a:schemeClr val="tx1"/>
                </a:solidFill>
              </a:rPr>
              <a:t>FLEXIBILITY</a:t>
            </a:r>
            <a:endParaRPr lang="en-US" sz="2800" b="0" u="sng" cap="none" spc="0" dirty="0">
              <a:ln w="0"/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783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50371" y="376649"/>
            <a:ext cx="5214258" cy="32591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116305" y="1478517"/>
            <a:ext cx="231865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“Je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pense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donc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j’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existe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54486"/>
            <a:ext cx="907943" cy="90351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07943" y="5954486"/>
            <a:ext cx="11284057" cy="90351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accent2"/>
                </a:solidFill>
              </a:rPr>
              <a:t>My Problem Behavior Makes You Angry/Irritated, It Produces A Response, It Confirms My Existence. 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40" y="1522923"/>
            <a:ext cx="2660196" cy="166551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218788" y="376650"/>
            <a:ext cx="32229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DUALISME</a:t>
            </a:r>
            <a:endParaRPr lang="en-US" sz="54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210301" y="376650"/>
            <a:ext cx="5470070" cy="325917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195723" y="465462"/>
            <a:ext cx="52434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EXISTENTIALISME</a:t>
            </a:r>
            <a:endParaRPr lang="en-US" sz="54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251755" y="1299980"/>
            <a:ext cx="542861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fr-CA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“Je mets </a:t>
            </a:r>
            <a:r>
              <a:rPr lang="fr-CA" sz="36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Babinee</a:t>
            </a:r>
            <a:r>
              <a:rPr lang="fr-CA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en colère, donc j’existe”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272482" y="2481162"/>
            <a:ext cx="540788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“Je la fait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sourire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,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donc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j’existe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”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4033974" y="4036093"/>
            <a:ext cx="6710225" cy="176626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“When the infant’s cry produces a response, his or her existence is confirmed”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638" y="4036093"/>
            <a:ext cx="2038350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802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5" grpId="0"/>
      <p:bldP spid="16" grpId="0"/>
      <p:bldP spid="17" grpId="0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795" y="388859"/>
            <a:ext cx="2290485" cy="32330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3647541" y="389332"/>
            <a:ext cx="828989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 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 instance where you felt good by teasing someone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47541" y="1116572"/>
            <a:ext cx="8289897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 instance when you saw someone feeling better (uplifted, motivated, encouraged) because of something you said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47541" y="2524244"/>
            <a:ext cx="8289897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 instance when you felt ‘invisible’ and being totally ignored. 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417" y="4141947"/>
            <a:ext cx="1848627" cy="232216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Rectangle 7"/>
          <p:cNvSpPr/>
          <p:nvPr/>
        </p:nvSpPr>
        <p:spPr>
          <a:xfrm>
            <a:off x="3864077" y="3997608"/>
            <a:ext cx="7660406" cy="26108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</a:rPr>
              <a:t>“When I am with someone who is ‘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</a:rPr>
              <a:t>indisponible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</a:rPr>
              <a:t>’, I am conscious of being with someone for whom I do not exist; I am thrown back on myself” (Gabriel Marcel)</a:t>
            </a:r>
          </a:p>
        </p:txBody>
      </p:sp>
    </p:spTree>
    <p:extLst>
      <p:ext uri="{BB962C8B-B14F-4D97-AF65-F5344CB8AC3E}">
        <p14:creationId xmlns:p14="http://schemas.microsoft.com/office/powerpoint/2010/main" val="2377014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345797" y="297086"/>
            <a:ext cx="571254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Strategy: Ignoring Problem Behavior 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345797" y="1646948"/>
            <a:ext cx="55414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Risk: 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Student might respond to being ignored by increasing the problem behavior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66503" cy="5630473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6431365" y="3489252"/>
            <a:ext cx="5541404" cy="31085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u="sng" dirty="0" smtClean="0">
                <a:ln w="9525">
                  <a:solidFill>
                    <a:schemeClr val="bg1"/>
                  </a:solidFill>
                  <a:prstDash val="solid"/>
                </a:ln>
              </a:rPr>
              <a:t>Confirmation: 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</a:rPr>
              <a:t>Confirming the student’s existence by being receptive and responsive to their presence, to their positive behaviors, this does not mean that you are being unresponsive to the problem behavior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0" y="5630473"/>
            <a:ext cx="6066503" cy="12275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873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14632" y="481782"/>
            <a:ext cx="7472516" cy="263504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“A teacher who understands that Bob is trying to achieve some recognition grants a </a:t>
            </a:r>
            <a:r>
              <a:rPr lang="en-US" sz="3200" b="1" dirty="0" smtClean="0">
                <a:solidFill>
                  <a:schemeClr val="tx1"/>
                </a:solidFill>
              </a:rPr>
              <a:t>positive motive for his unacceptable act</a:t>
            </a:r>
            <a:r>
              <a:rPr lang="en-US" sz="3200" dirty="0" smtClean="0">
                <a:solidFill>
                  <a:schemeClr val="tx1"/>
                </a:solidFill>
              </a:rPr>
              <a:t>” (</a:t>
            </a:r>
            <a:r>
              <a:rPr lang="en-US" sz="3200" dirty="0" err="1" smtClean="0">
                <a:solidFill>
                  <a:schemeClr val="tx1"/>
                </a:solidFill>
              </a:rPr>
              <a:t>Noddings</a:t>
            </a:r>
            <a:r>
              <a:rPr lang="en-US" sz="3200" dirty="0" smtClean="0">
                <a:solidFill>
                  <a:schemeClr val="tx1"/>
                </a:solidFill>
              </a:rPr>
              <a:t>)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14632" y="3574027"/>
            <a:ext cx="7472516" cy="263504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“By letting him know –explicitly or implicitly- that she </a:t>
            </a:r>
            <a:r>
              <a:rPr lang="en-US" sz="3200" b="1" dirty="0" smtClean="0">
                <a:solidFill>
                  <a:schemeClr val="tx1"/>
                </a:solidFill>
              </a:rPr>
              <a:t>sees in him a better person who is better than his acts</a:t>
            </a:r>
            <a:r>
              <a:rPr lang="en-US" sz="3200" dirty="0" smtClean="0">
                <a:solidFill>
                  <a:schemeClr val="tx1"/>
                </a:solidFill>
              </a:rPr>
              <a:t>, she confirms that better person” (</a:t>
            </a:r>
            <a:r>
              <a:rPr lang="en-US" sz="3200" dirty="0" err="1" smtClean="0">
                <a:solidFill>
                  <a:schemeClr val="tx1"/>
                </a:solidFill>
              </a:rPr>
              <a:t>Noddings</a:t>
            </a:r>
            <a:r>
              <a:rPr lang="en-US" sz="3200" dirty="0" smtClean="0">
                <a:solidFill>
                  <a:schemeClr val="tx1"/>
                </a:solidFill>
              </a:rPr>
              <a:t>)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5574" y="2686357"/>
            <a:ext cx="3345734" cy="33457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9266" y="481782"/>
            <a:ext cx="2038350" cy="16954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604146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203289"/>
            <a:ext cx="12192000" cy="268912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4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</a:rPr>
              <a:t>Think about a situation</a:t>
            </a:r>
            <a:endParaRPr lang="en-US" sz="140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428" y="0"/>
            <a:ext cx="6521178" cy="1046440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Restorative Justice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5428" y="1171603"/>
            <a:ext cx="12066572" cy="2708434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Problem behavior causes harm to the community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Teacher and Student brainstorm a plan of action that allows the student to restore her belongingness to the community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Restorative behavior brings back the student to the community </a:t>
            </a:r>
            <a:endParaRPr lang="en-US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37703"/>
            <a:ext cx="2620297" cy="262029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24981" y="4693121"/>
            <a:ext cx="84065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</a:rPr>
              <a:t>Think about a situation that worries you.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</a:rPr>
              <a:t>Apply confirmation and restorative justice to address the situation.</a:t>
            </a:r>
            <a:endParaRPr lang="en-US" sz="32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777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65290" cy="372396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3723968"/>
            <a:ext cx="4965290" cy="31340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7768" y="3802851"/>
            <a:ext cx="348871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u="sng" cap="none" spc="0" dirty="0" err="1" smtClean="0">
                <a:ln w="0"/>
                <a:solidFill>
                  <a:schemeClr val="tx1"/>
                </a:solidFill>
              </a:rPr>
              <a:t>Marshmellow</a:t>
            </a:r>
            <a:r>
              <a:rPr lang="en-US" sz="2400" b="0" u="sng" cap="none" spc="0" dirty="0" smtClean="0">
                <a:ln w="0"/>
                <a:solidFill>
                  <a:schemeClr val="tx1"/>
                </a:solidFill>
              </a:rPr>
              <a:t> Experiment:</a:t>
            </a:r>
            <a:endParaRPr lang="en-US" sz="2400" b="0" u="sng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768" y="4232335"/>
            <a:ext cx="475302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cap="none" spc="0" dirty="0" smtClean="0">
                <a:ln w="0"/>
                <a:solidFill>
                  <a:schemeClr val="tx1"/>
                </a:solidFill>
              </a:rPr>
              <a:t>Not all students can practice impulse regulation and emotional regulation</a:t>
            </a:r>
            <a:endParaRPr lang="en-US" sz="2400" b="0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768" y="5340065"/>
            <a:ext cx="475302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n w="0"/>
              </a:rPr>
              <a:t>Give students the opportunity to develop emotional regulation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n w="0"/>
              </a:rPr>
              <a:t>Monitor Progress and Give Feedback</a:t>
            </a:r>
            <a:endParaRPr lang="en-US" sz="2400" b="0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80789" y="115398"/>
            <a:ext cx="683341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u="sng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Sandwich Feedback on behavior</a:t>
            </a:r>
            <a:endParaRPr lang="en-US" sz="3600" b="0" u="sng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83747" y="845659"/>
            <a:ext cx="6833419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914400" indent="-914400">
              <a:buFont typeface="+mj-lt"/>
              <a:buAutoNum type="arabicPeriod"/>
            </a:pP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Highlight positive qualities</a:t>
            </a:r>
          </a:p>
          <a:p>
            <a:pPr marL="914400" indent="-914400">
              <a:buFont typeface="+mj-lt"/>
              <a:buAutoNum type="arabicPeriod"/>
            </a:pPr>
            <a:endParaRPr lang="en-US" sz="2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914400" indent="-914400">
              <a:buFont typeface="+mj-lt"/>
              <a:buAutoNum type="arabicPeriod"/>
            </a:pP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Offer clear, specific suggestions on how to move towards a better behavior</a:t>
            </a:r>
          </a:p>
          <a:p>
            <a:pPr marL="914400" indent="-914400">
              <a:buFont typeface="+mj-lt"/>
              <a:buAutoNum type="arabicPeriod"/>
            </a:pP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914400" indent="-914400">
              <a:buFont typeface="+mj-lt"/>
              <a:buAutoNum type="arabicPeriod"/>
            </a:pP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End with Encouragement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49475" y="3836812"/>
            <a:ext cx="5901961" cy="2554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0" i="1" u="none" strike="noStrike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“it is one thing to know how to act, and an entirely different thing to act correctly” (??)</a:t>
            </a:r>
            <a:endParaRPr lang="en-US" sz="2800" i="1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81123" y="5470492"/>
            <a:ext cx="920545" cy="92054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0176855" y="6021705"/>
            <a:ext cx="1858766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</a:t>
            </a:r>
            <a:r>
              <a:rPr lang="en-US" sz="1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ractice in pairs</a:t>
            </a:r>
            <a:endParaRPr lang="en-US" sz="1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73293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52" y="438563"/>
            <a:ext cx="3695238" cy="5714286"/>
          </a:xfrm>
          <a:prstGeom prst="rect">
            <a:avLst/>
          </a:prstGeom>
        </p:spPr>
      </p:pic>
      <p:sp>
        <p:nvSpPr>
          <p:cNvPr id="12" name="Oval Callout 11"/>
          <p:cNvSpPr/>
          <p:nvPr/>
        </p:nvSpPr>
        <p:spPr>
          <a:xfrm>
            <a:off x="4532670" y="324465"/>
            <a:ext cx="7344697" cy="2379407"/>
          </a:xfrm>
          <a:prstGeom prst="wedgeEllipseCallout">
            <a:avLst>
              <a:gd name="adj1" fmla="val -43055"/>
              <a:gd name="adj2" fmla="val 5258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Can I hurt her too? It is my favorite thing (Elementary School Student)</a:t>
            </a:r>
            <a:endParaRPr lang="en-US" sz="3600" dirty="0">
              <a:ln w="0"/>
              <a:solidFill>
                <a:schemeClr val="accent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7707" y="6581001"/>
            <a:ext cx="8257966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3"/>
              </a:rPr>
              <a:t>https://louaiblog.wordpress.com/2014/05/14/can-we-prevent-bullying-a-reflection-on-a-lecture-given-by-dr-debra-pepler-at-sfu</a:t>
            </a:r>
            <a:r>
              <a:rPr lang="en-US" sz="1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3"/>
              </a:rPr>
              <a:t>/</a:t>
            </a:r>
            <a:r>
              <a:rPr lang="en-US" sz="1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endParaRPr lang="en-US" sz="1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32670" y="3211276"/>
            <a:ext cx="7837155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SEL Skill:</a:t>
            </a:r>
          </a:p>
          <a:p>
            <a:r>
              <a:rPr lang="en-US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Feeling good without putting self and others down</a:t>
            </a:r>
            <a:endParaRPr lang="en-US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32670" y="4857880"/>
            <a:ext cx="700890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Other SEL skills to prevent problem behavior?</a:t>
            </a:r>
            <a:endParaRPr lang="en-US" sz="28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39609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290</TotalTime>
  <Words>628</Words>
  <Application>Microsoft Office PowerPoint</Application>
  <PresentationFormat>Widescreen</PresentationFormat>
  <Paragraphs>73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Louai Rahal</dc:creator>
  <cp:lastModifiedBy>Lovai</cp:lastModifiedBy>
  <cp:revision>29</cp:revision>
  <dcterms:created xsi:type="dcterms:W3CDTF">2015-01-22T05:58:35Z</dcterms:created>
  <dcterms:modified xsi:type="dcterms:W3CDTF">2015-01-22T22:05:03Z</dcterms:modified>
</cp:coreProperties>
</file>