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</p:sldMasterIdLst>
  <p:notesMasterIdLst>
    <p:notesMasterId r:id="rId11"/>
  </p:notes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6" autoAdjust="0"/>
    <p:restoredTop sz="83963" autoAdjust="0"/>
  </p:normalViewPr>
  <p:slideViewPr>
    <p:cSldViewPr snapToGrid="0">
      <p:cViewPr varScale="1">
        <p:scale>
          <a:sx n="62" d="100"/>
          <a:sy n="62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FnMTHhKdkw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mbria"/>
                <a:cs typeface="Cambria"/>
              </a:rPr>
              <a:t>Unit 3</a:t>
            </a:r>
            <a:r>
              <a:rPr lang="en-US" dirty="0" smtClean="0">
                <a:latin typeface="Cambria"/>
                <a:cs typeface="Cambria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Supportive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Relations in the Classroom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14206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0714" cy="35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488"/>
            <a:ext cx="3320512" cy="3320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15" y="138124"/>
            <a:ext cx="3290875" cy="3290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0512" y="3875411"/>
            <a:ext cx="5447463" cy="14219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role of teachers?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0512" y="6084140"/>
            <a:ext cx="55857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</a:t>
            </a:r>
            <a:r>
              <a:rPr lang="en-CA" dirty="0" smtClean="0">
                <a:hlinkClick r:id="rId5"/>
              </a:rPr>
              <a:t>www.youtube.com/watch?v=SFnMTHhKdkw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868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1" y="511445"/>
            <a:ext cx="8462074" cy="6346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588" y="1286360"/>
            <a:ext cx="4417017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What he is saying does not make sense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0587" y="2166601"/>
            <a:ext cx="441701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0000"/>
                </a:solidFill>
              </a:rPr>
              <a:t>BUT I THINK I KNOW WHAT HE IS TRYING TO SAY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5415" y="4504027"/>
            <a:ext cx="3467360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EMPATHY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63195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7803" y="1148197"/>
            <a:ext cx="72222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dirty="0"/>
              <a:t>“To learn, students </a:t>
            </a:r>
            <a:r>
              <a:rPr lang="en-CA" sz="2400" b="1" dirty="0">
                <a:solidFill>
                  <a:srgbClr val="FF0000"/>
                </a:solidFill>
              </a:rPr>
              <a:t>empathically recognize the teacher’s actions, thoughts </a:t>
            </a:r>
            <a:r>
              <a:rPr lang="en-CA" sz="2400" b="1" dirty="0" smtClean="0">
                <a:solidFill>
                  <a:srgbClr val="FF0000"/>
                </a:solidFill>
              </a:rPr>
              <a:t>and goals </a:t>
            </a:r>
            <a:r>
              <a:rPr lang="en-CA" sz="2400" dirty="0" smtClean="0"/>
              <a:t>[…] For </a:t>
            </a:r>
            <a:r>
              <a:rPr lang="en-CA" sz="2400" dirty="0"/>
              <a:t>example, to learn how to do a </a:t>
            </a:r>
            <a:r>
              <a:rPr lang="en-CA" sz="2400" dirty="0" smtClean="0"/>
              <a:t>math problem</a:t>
            </a:r>
            <a:r>
              <a:rPr lang="en-CA" sz="2400" dirty="0"/>
              <a:t>, the students </a:t>
            </a:r>
            <a:r>
              <a:rPr lang="en-CA" sz="2400" dirty="0" smtClean="0"/>
              <a:t>in the </a:t>
            </a:r>
            <a:r>
              <a:rPr lang="en-CA" sz="2400" dirty="0"/>
              <a:t>class must understand the goal of the exercise, and be able to relate that </a:t>
            </a:r>
            <a:r>
              <a:rPr lang="en-CA" sz="2400" dirty="0" smtClean="0"/>
              <a:t>goal to </a:t>
            </a:r>
            <a:r>
              <a:rPr lang="en-CA" sz="2400" dirty="0"/>
              <a:t>the teachers’ actions and </a:t>
            </a:r>
            <a:r>
              <a:rPr lang="en-CA" sz="2400" dirty="0" smtClean="0"/>
              <a:t>thoughts […] Using </a:t>
            </a:r>
            <a:r>
              <a:rPr lang="en-CA" sz="2400" dirty="0"/>
              <a:t>their own experience as a platform, </a:t>
            </a:r>
            <a:r>
              <a:rPr lang="en-CA" sz="2400" b="1" dirty="0">
                <a:solidFill>
                  <a:srgbClr val="FF0000"/>
                </a:solidFill>
              </a:rPr>
              <a:t>the students struggle to discern </a:t>
            </a:r>
            <a:r>
              <a:rPr lang="en-CA" sz="2400" b="1" dirty="0" smtClean="0">
                <a:solidFill>
                  <a:srgbClr val="FF0000"/>
                </a:solidFill>
              </a:rPr>
              <a:t>and reconstruct </a:t>
            </a:r>
            <a:r>
              <a:rPr lang="en-CA" sz="2400" b="1" dirty="0">
                <a:solidFill>
                  <a:srgbClr val="FF0000"/>
                </a:solidFill>
              </a:rPr>
              <a:t>the teacher’s oftentimes invisible mental actions in their own mind</a:t>
            </a:r>
            <a:r>
              <a:rPr lang="en-CA" sz="2400" dirty="0" smtClean="0"/>
              <a:t>” (</a:t>
            </a:r>
            <a:r>
              <a:rPr lang="en-CA" sz="2400" dirty="0" err="1" smtClean="0"/>
              <a:t>Immordino</a:t>
            </a:r>
            <a:r>
              <a:rPr lang="en-CA" sz="2400" dirty="0" smtClean="0"/>
              <a:t> Yang, 2009)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126462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makes you better understand a teacher, the clarity of their explanations or your ability to empathize with them?    </a:t>
            </a:r>
            <a:r>
              <a:rPr kumimoji="0" lang="en-CA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THINK/PAIR/SHARE</a:t>
            </a:r>
          </a:p>
        </p:txBody>
      </p:sp>
    </p:spTree>
    <p:extLst>
      <p:ext uri="{BB962C8B-B14F-4D97-AF65-F5344CB8AC3E}">
        <p14:creationId xmlns:p14="http://schemas.microsoft.com/office/powerpoint/2010/main" val="14680302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582" y="335796"/>
            <a:ext cx="4082511" cy="838200"/>
          </a:xfrm>
        </p:spPr>
        <p:txBody>
          <a:bodyPr/>
          <a:lstStyle/>
          <a:p>
            <a:r>
              <a:rPr lang="en-CA" u="sng" dirty="0" smtClean="0"/>
              <a:t>Benefits:</a:t>
            </a:r>
            <a:endParaRPr lang="en-CA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585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986" y="1410346"/>
            <a:ext cx="424510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Assessment for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Safe for risk taking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95986" y="3958941"/>
            <a:ext cx="408251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66"/>
                </a:solidFill>
                <a:latin typeface="Tahom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CA" u="sng" kern="0" dirty="0" smtClean="0"/>
              <a:t>Risks:</a:t>
            </a:r>
            <a:endParaRPr lang="en-CA" u="sng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777283" y="4950187"/>
            <a:ext cx="424510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On person dominates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Pair can go ‘off topic’</a:t>
            </a:r>
          </a:p>
        </p:txBody>
      </p:sp>
    </p:spTree>
    <p:extLst>
      <p:ext uri="{BB962C8B-B14F-4D97-AF65-F5344CB8AC3E}">
        <p14:creationId xmlns:p14="http://schemas.microsoft.com/office/powerpoint/2010/main" val="3906540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0813"/>
            <a:ext cx="7010400" cy="838200"/>
          </a:xfrm>
        </p:spPr>
        <p:txBody>
          <a:bodyPr/>
          <a:lstStyle/>
          <a:p>
            <a:r>
              <a:rPr lang="en-CA" dirty="0" smtClean="0"/>
              <a:t>Building relations with students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94499"/>
            <a:ext cx="7174424" cy="960329"/>
          </a:xfrm>
        </p:spPr>
        <p:txBody>
          <a:bodyPr/>
          <a:lstStyle/>
          <a:p>
            <a:r>
              <a:rPr lang="en-CA" sz="2800" dirty="0" smtClean="0"/>
              <a:t>Make time for positive interactions</a:t>
            </a:r>
          </a:p>
          <a:p>
            <a:pPr lvl="1"/>
            <a:r>
              <a:rPr lang="en-CA" sz="2600" dirty="0" smtClean="0"/>
              <a:t>Banking Time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2600" y="2355581"/>
            <a:ext cx="7174424" cy="9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800" kern="0" dirty="0" smtClean="0"/>
              <a:t>Consistency</a:t>
            </a:r>
          </a:p>
          <a:p>
            <a:pPr lvl="1">
              <a:lnSpc>
                <a:spcPct val="100000"/>
              </a:lnSpc>
            </a:pPr>
            <a:r>
              <a:rPr lang="en-CA" sz="2600" kern="0" dirty="0" smtClean="0"/>
              <a:t>Attachment relations require consistency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52600" y="3548225"/>
            <a:ext cx="7174424" cy="218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800" kern="0" dirty="0" smtClean="0"/>
              <a:t>Responsive Caring</a:t>
            </a:r>
          </a:p>
          <a:p>
            <a:pPr lvl="1">
              <a:lnSpc>
                <a:spcPct val="100000"/>
              </a:lnSpc>
            </a:pPr>
            <a:r>
              <a:rPr lang="en-CA" sz="2600" kern="0" dirty="0" smtClean="0"/>
              <a:t>If the cared for does not ‘accept’ our caring, we are still not in a caring relation</a:t>
            </a:r>
          </a:p>
          <a:p>
            <a:pPr lvl="1">
              <a:lnSpc>
                <a:spcPct val="100000"/>
              </a:lnSpc>
            </a:pPr>
            <a:r>
              <a:rPr lang="en-CA" sz="2600" strike="sngStrike" kern="0" dirty="0" smtClean="0"/>
              <a:t>‘One day you will thank me’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5731629"/>
            <a:ext cx="4245244" cy="99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200" i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800" kern="0" dirty="0" smtClean="0"/>
              <a:t>Attentiveness</a:t>
            </a:r>
          </a:p>
          <a:p>
            <a:pPr lvl="1">
              <a:lnSpc>
                <a:spcPct val="100000"/>
              </a:lnSpc>
            </a:pPr>
            <a:r>
              <a:rPr lang="en-CA" sz="2600" kern="0" dirty="0" smtClean="0"/>
              <a:t>‘I can read your signs’</a:t>
            </a:r>
          </a:p>
        </p:txBody>
      </p:sp>
      <p:sp>
        <p:nvSpPr>
          <p:cNvPr id="7" name="Left Arrow 6">
            <a:hlinkClick r:id="" action="ppaction://noaction"/>
          </p:cNvPr>
          <p:cNvSpPr/>
          <p:nvPr/>
        </p:nvSpPr>
        <p:spPr bwMode="auto">
          <a:xfrm>
            <a:off x="7733654" y="5652137"/>
            <a:ext cx="1029346" cy="623614"/>
          </a:xfrm>
          <a:prstGeom prst="leftArrow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dirty="0"/>
              <a:t> </a:t>
            </a:r>
            <a:r>
              <a:rPr lang="en-CA" dirty="0" smtClean="0"/>
              <a:t>  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826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5" y="588124"/>
            <a:ext cx="2187162" cy="3284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96" y="588933"/>
            <a:ext cx="2200298" cy="3284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4300" y="4225995"/>
            <a:ext cx="72997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181818"/>
                </a:solidFill>
                <a:latin typeface="Georgia" panose="02040502050405020303" pitchFamily="18" charset="0"/>
              </a:rPr>
              <a:t>Love </a:t>
            </a:r>
            <a:r>
              <a:rPr lang="en-CA" sz="2800" dirty="0" smtClean="0">
                <a:solidFill>
                  <a:srgbClr val="181818"/>
                </a:solidFill>
                <a:latin typeface="Georgia" panose="02040502050405020303" pitchFamily="18" charset="0"/>
              </a:rPr>
              <a:t>… requires </a:t>
            </a:r>
            <a:r>
              <a:rPr lang="en-CA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discipline</a:t>
            </a:r>
            <a:r>
              <a:rPr lang="en-CA" sz="2800" dirty="0">
                <a:solidFill>
                  <a:srgbClr val="181818"/>
                </a:solidFill>
                <a:latin typeface="Georgia" panose="02040502050405020303" pitchFamily="18" charset="0"/>
              </a:rPr>
              <a:t>, </a:t>
            </a:r>
            <a:r>
              <a:rPr lang="en-CA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concentration</a:t>
            </a:r>
            <a:r>
              <a:rPr lang="en-CA" sz="2800" dirty="0">
                <a:solidFill>
                  <a:srgbClr val="181818"/>
                </a:solidFill>
                <a:latin typeface="Georgia" panose="02040502050405020303" pitchFamily="18" charset="0"/>
              </a:rPr>
              <a:t>, </a:t>
            </a:r>
            <a:r>
              <a:rPr lang="en-CA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patience</a:t>
            </a:r>
            <a:r>
              <a:rPr lang="en-CA" sz="2800" dirty="0">
                <a:solidFill>
                  <a:srgbClr val="181818"/>
                </a:solidFill>
                <a:latin typeface="Georgia" panose="02040502050405020303" pitchFamily="18" charset="0"/>
              </a:rPr>
              <a:t>, </a:t>
            </a:r>
            <a:r>
              <a:rPr lang="en-CA" sz="2800" b="1" dirty="0">
                <a:solidFill>
                  <a:schemeClr val="accent2"/>
                </a:solidFill>
                <a:latin typeface="Georgia" panose="02040502050405020303" pitchFamily="18" charset="0"/>
              </a:rPr>
              <a:t>faith</a:t>
            </a:r>
            <a:r>
              <a:rPr lang="en-CA" sz="2800" dirty="0">
                <a:solidFill>
                  <a:srgbClr val="181818"/>
                </a:solidFill>
                <a:latin typeface="Georgia" panose="02040502050405020303" pitchFamily="18" charset="0"/>
              </a:rPr>
              <a:t>, and the overcoming of narcissism. It isn't a feeling, it is a </a:t>
            </a:r>
            <a:r>
              <a:rPr lang="en-CA" sz="2800" dirty="0" smtClean="0">
                <a:solidFill>
                  <a:srgbClr val="181818"/>
                </a:solidFill>
                <a:latin typeface="Georgia" panose="02040502050405020303" pitchFamily="18" charset="0"/>
              </a:rPr>
              <a:t>practice (Erich Fromm)</a:t>
            </a:r>
            <a:endParaRPr lang="en-CA" sz="2800" dirty="0"/>
          </a:p>
        </p:txBody>
      </p:sp>
      <p:sp>
        <p:nvSpPr>
          <p:cNvPr id="7" name="Rectangle 6"/>
          <p:cNvSpPr/>
          <p:nvPr/>
        </p:nvSpPr>
        <p:spPr>
          <a:xfrm>
            <a:off x="1735811" y="5895219"/>
            <a:ext cx="7408189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663300"/>
                </a:solidFill>
                <a:latin typeface="Garamond" panose="02020404030301010803" pitchFamily="18" charset="0"/>
              </a:rPr>
              <a:t>"I love in you everybody, I love through you the </a:t>
            </a:r>
            <a:r>
              <a:rPr lang="en-CA" sz="2800" b="1" dirty="0" smtClean="0">
                <a:solidFill>
                  <a:srgbClr val="663300"/>
                </a:solidFill>
                <a:latin typeface="Garamond" panose="02020404030301010803" pitchFamily="18" charset="0"/>
              </a:rPr>
              <a:t>world” (Erich Fromm)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41009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297" y="462218"/>
            <a:ext cx="6699206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READING ACTIVITY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7" y="1219348"/>
            <a:ext cx="3945287" cy="3156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79">
            <a:off x="5962064" y="2384974"/>
            <a:ext cx="980119" cy="939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8790" y="2470066"/>
            <a:ext cx="954107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56" y="4432300"/>
            <a:ext cx="2235200" cy="242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79">
            <a:off x="4084202" y="5243533"/>
            <a:ext cx="980119" cy="939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63695" y="5440126"/>
            <a:ext cx="569388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6998" y="3631001"/>
            <a:ext cx="2912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Student-Teacher Interaction</a:t>
            </a: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Promotes trust and a positive relations</a:t>
            </a:r>
          </a:p>
          <a:p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>
              <a:buFont typeface="Arial" panose="020B0604020202020204" pitchFamily="34" charset="0"/>
              <a:buChar char="•"/>
            </a:pP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NOT promote a positive relation</a:t>
            </a:r>
          </a:p>
        </p:txBody>
      </p:sp>
    </p:spTree>
    <p:extLst>
      <p:ext uri="{BB962C8B-B14F-4D97-AF65-F5344CB8AC3E}">
        <p14:creationId xmlns:p14="http://schemas.microsoft.com/office/powerpoint/2010/main" val="3382651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TS102809934</Template>
  <TotalTime>451</TotalTime>
  <Words>290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Garamond</vt:lpstr>
      <vt:lpstr>Georgia</vt:lpstr>
      <vt:lpstr>Tahoma</vt:lpstr>
      <vt:lpstr>Wingdings</vt:lpstr>
      <vt:lpstr>01158951</vt:lpstr>
      <vt:lpstr>Unit 3: Supportive Relations in the Classroom</vt:lpstr>
      <vt:lpstr>PowerPoint Presentation</vt:lpstr>
      <vt:lpstr>PowerPoint Presentation</vt:lpstr>
      <vt:lpstr>PowerPoint Presentation</vt:lpstr>
      <vt:lpstr>Benefits:</vt:lpstr>
      <vt:lpstr>Building relations with students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for, of, as learning</dc:title>
  <dc:creator>Lovai</dc:creator>
  <cp:keywords/>
  <cp:lastModifiedBy>Lovai</cp:lastModifiedBy>
  <cp:revision>43</cp:revision>
  <dcterms:created xsi:type="dcterms:W3CDTF">2015-01-05T21:03:43Z</dcterms:created>
  <dcterms:modified xsi:type="dcterms:W3CDTF">2015-01-19T21:00:28Z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