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2"/>
  </p:sldMasterIdLst>
  <p:notesMasterIdLst>
    <p:notesMasterId r:id="rId17"/>
  </p:notesMasterIdLst>
  <p:sldIdLst>
    <p:sldId id="256" r:id="rId3"/>
    <p:sldId id="262" r:id="rId4"/>
    <p:sldId id="263" r:id="rId5"/>
    <p:sldId id="265" r:id="rId6"/>
    <p:sldId id="264" r:id="rId7"/>
    <p:sldId id="266" r:id="rId8"/>
    <p:sldId id="267" r:id="rId9"/>
    <p:sldId id="268" r:id="rId10"/>
    <p:sldId id="270" r:id="rId11"/>
    <p:sldId id="271" r:id="rId12"/>
    <p:sldId id="273" r:id="rId13"/>
    <p:sldId id="274" r:id="rId14"/>
    <p:sldId id="277" r:id="rId15"/>
    <p:sldId id="275" r:id="rId16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FFCC"/>
    <a:srgbClr val="00CC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26" autoAdjust="0"/>
    <p:restoredTop sz="83963" autoAdjust="0"/>
  </p:normalViewPr>
  <p:slideViewPr>
    <p:cSldViewPr snapToGrid="0">
      <p:cViewPr varScale="1">
        <p:scale>
          <a:sx n="69" d="100"/>
          <a:sy n="69" d="100"/>
        </p:scale>
        <p:origin x="1085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fld id="{541191D7-EAA8-4D00-8B90-2FC6F2F344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72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0F11A-810D-459E-AB6B-3D5469F043E0}" type="slidenum">
              <a:rPr lang="en-US"/>
              <a:pPr/>
              <a:t>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9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4E6FDD-33F0-4D7A-8BA8-457B277DCF4B}" type="slidenum">
              <a:rPr lang="en-US"/>
              <a:pPr/>
              <a:t>2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2819400"/>
            <a:ext cx="5051425" cy="1295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0B0D17D-2647-4266-9487-0CA541A3F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8B10A-B675-4087-9034-9B2183FA19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8508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D3488-233A-4527-AB2B-86B08BC2E4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5423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9DD91-C94B-4410-B8E2-C31341F4D5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100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49" y="4406900"/>
            <a:ext cx="679926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5449" y="2906713"/>
            <a:ext cx="679926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CDFB7-BA1E-400C-A6DB-42D5818B1D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0928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1D494-68BC-407F-AF65-AB0F97113B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4676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4" y="274638"/>
            <a:ext cx="72294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7324" y="1535113"/>
            <a:ext cx="34575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7324" y="2174875"/>
            <a:ext cx="34671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4925" y="1535113"/>
            <a:ext cx="35718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4925" y="2174875"/>
            <a:ext cx="35718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E3192-E4CE-48D6-A6F2-6D2A272381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5933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38FEF-6213-4598-919E-2C5D33C169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7571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107C3-E985-4DC2-8886-570CDD1DCD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7172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73050"/>
            <a:ext cx="403859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6375" y="144462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7DE84-1273-4261-A7F9-101789AABE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9793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41826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640873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41826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4E99E-F311-4DF1-948C-EE093CE6CF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2114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5413"/>
            <a:ext cx="7010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DD1F01D4-9524-4813-B564-656FF752D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iuAFOv8wvw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388" y="1339850"/>
            <a:ext cx="74295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ambria"/>
                <a:cs typeface="Cambria"/>
              </a:rPr>
              <a:t>Unit 1: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Classroom Environments</a:t>
            </a:r>
            <a:br>
              <a:rPr lang="en-US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Where We’ve Been and Where We’re Going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29857" y="5629787"/>
            <a:ext cx="5248275" cy="11096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 dirty="0" smtClean="0"/>
              <a:t>Louai Rahal, 2015</a:t>
            </a:r>
            <a:endParaRPr lang="en-US" b="1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 bwMode="auto">
          <a:xfrm>
            <a:off x="4805520" y="5033252"/>
            <a:ext cx="4226832" cy="1631644"/>
          </a:xfrm>
          <a:prstGeom prst="wedgeRoundRectCallou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-657" y="0"/>
            <a:ext cx="4685899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56" y="338123"/>
            <a:ext cx="4685899" cy="7571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Marva Collins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7" y="1289360"/>
            <a:ext cx="2895600" cy="35433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232583" y="5252093"/>
            <a:ext cx="4918400" cy="14219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‘Welcome to Success’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5520" y="470785"/>
            <a:ext cx="433848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accent2"/>
                </a:solidFill>
                <a:latin typeface="Arial" panose="020B0604020202020204" pitchFamily="34" charset="0"/>
              </a:rPr>
              <a:t>“Sometimes I don’t like other grown-ups very much because they think they know everything. I don’t know everything. I can learn all the time”</a:t>
            </a:r>
            <a:endParaRPr lang="en-US" sz="2800" i="1" dirty="0">
              <a:solidFill>
                <a:schemeClr val="accent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88760" y="305080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</a:rPr>
              <a:t>“It’s so hard here. There is no recess. There’s no gym. They work you all day. You have only forty minutes for lunch” </a:t>
            </a:r>
            <a:r>
              <a:rPr lang="en-US" sz="1200" dirty="0" smtClean="0">
                <a:latin typeface="Arial" panose="020B0604020202020204" pitchFamily="34" charset="0"/>
              </a:rPr>
              <a:t>(Morley Safer, 60 minutes)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5061998" y="5239081"/>
            <a:ext cx="382552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“That’s why I like it, because it makes your brains bigger”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880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859" y="364385"/>
            <a:ext cx="9166859" cy="14219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Advantages/disadvantages of using rewards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8820" y="2057400"/>
            <a:ext cx="686943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good deed </a:t>
            </a:r>
            <a:r>
              <a:rPr lang="en-US" sz="2400" dirty="0" err="1" smtClean="0"/>
              <a:t>cheque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Prosocial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 rewarded with </a:t>
            </a:r>
            <a:r>
              <a:rPr lang="en-US" sz="2400" dirty="0" err="1" smtClean="0"/>
              <a:t>cheques</a:t>
            </a:r>
            <a:endParaRPr lang="en-US" sz="24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20" y="3521027"/>
            <a:ext cx="2339861" cy="19062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409" y="3521027"/>
            <a:ext cx="1634150" cy="1975164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 bwMode="auto">
          <a:xfrm>
            <a:off x="4486275" y="4319225"/>
            <a:ext cx="1874520" cy="605790"/>
          </a:xfrm>
          <a:prstGeom prst="rightArrow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4520" y="5652825"/>
            <a:ext cx="709803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student would push another student when the teacher is not looking. Same student would display prosocial behavior when teacher is looking.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65110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859" y="364385"/>
            <a:ext cx="9166859" cy="7571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Shifting Paradigms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467" y="1195012"/>
            <a:ext cx="4634338" cy="250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876" y="4090383"/>
            <a:ext cx="3743520" cy="225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rved Right Arrow 1"/>
          <p:cNvSpPr/>
          <p:nvPr/>
        </p:nvSpPr>
        <p:spPr bwMode="auto">
          <a:xfrm>
            <a:off x="657921" y="2835871"/>
            <a:ext cx="1572322" cy="2509024"/>
          </a:xfrm>
          <a:prstGeom prst="curvedRightArrow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13357" y="6343581"/>
            <a:ext cx="525222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www.youtube.com/watch?v=ZiuAFOv8wvw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326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859" y="364385"/>
            <a:ext cx="9166859" cy="14219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What is your goal for your students?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652" y="2898186"/>
            <a:ext cx="682987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/>
              <a:t>“Do we want to raise compliant, obedient youth who have limited experiences with initiative and creativity or would we rather raise our nation’s youth to be caring, self-disciplined, independent thinkers?” (Freiberg &amp; Lamb, 2009, p. 99). </a:t>
            </a:r>
          </a:p>
        </p:txBody>
      </p:sp>
    </p:spTree>
    <p:extLst>
      <p:ext uri="{BB962C8B-B14F-4D97-AF65-F5344CB8AC3E}">
        <p14:creationId xmlns:p14="http://schemas.microsoft.com/office/powerpoint/2010/main" val="13558105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classroom management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26868" y="1862254"/>
            <a:ext cx="5310477" cy="4570795"/>
          </a:xfrm>
        </p:spPr>
      </p:pic>
      <p:sp>
        <p:nvSpPr>
          <p:cNvPr id="10" name="Rectangle 9"/>
          <p:cNvSpPr/>
          <p:nvPr/>
        </p:nvSpPr>
        <p:spPr>
          <a:xfrm>
            <a:off x="-67463" y="219419"/>
            <a:ext cx="9211463" cy="14219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Teacher Burnout, #1 reason for leaving the profession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882966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du Jour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Game: Name Chain </a:t>
            </a:r>
          </a:p>
          <a:p>
            <a:pPr lvl="1"/>
            <a:r>
              <a:rPr lang="en-US" dirty="0" smtClean="0"/>
              <a:t>Evaluation of the game</a:t>
            </a:r>
            <a:endParaRPr lang="en-US" dirty="0"/>
          </a:p>
          <a:p>
            <a:r>
              <a:rPr lang="en-US" dirty="0" smtClean="0"/>
              <a:t>Reading: Class constitutions, one minute managers.</a:t>
            </a:r>
          </a:p>
          <a:p>
            <a:r>
              <a:rPr lang="en-US" dirty="0" smtClean="0"/>
              <a:t>Growth Mindset: Marva Collins.</a:t>
            </a:r>
            <a:endParaRPr lang="en-US" dirty="0"/>
          </a:p>
          <a:p>
            <a:r>
              <a:rPr lang="en-US" dirty="0" smtClean="0"/>
              <a:t>From </a:t>
            </a:r>
            <a:r>
              <a:rPr lang="en-US" u="sng" dirty="0" smtClean="0"/>
              <a:t>classroom management </a:t>
            </a:r>
            <a:r>
              <a:rPr lang="en-US" dirty="0" smtClean="0"/>
              <a:t>to </a:t>
            </a:r>
            <a:r>
              <a:rPr lang="en-US" u="sng" dirty="0" smtClean="0"/>
              <a:t>classroom community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85" y="4481505"/>
            <a:ext cx="2079410" cy="194350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</a:t>
            </a:r>
          </a:p>
          <a:p>
            <a:pPr lvl="1"/>
            <a:r>
              <a:rPr lang="en-US" sz="4000" dirty="0" smtClean="0">
                <a:solidFill>
                  <a:srgbClr val="FF0000"/>
                </a:solidFill>
              </a:rPr>
              <a:t>L</a:t>
            </a:r>
            <a:r>
              <a:rPr lang="en-US" sz="4000" dirty="0" smtClean="0"/>
              <a:t>istening </a:t>
            </a:r>
            <a:r>
              <a:rPr lang="en-US" sz="4000" dirty="0" smtClean="0">
                <a:solidFill>
                  <a:srgbClr val="FF0000"/>
                </a:solidFill>
              </a:rPr>
              <a:t>L</a:t>
            </a:r>
            <a:r>
              <a:rPr lang="en-US" sz="4000" dirty="0" smtClean="0"/>
              <a:t>ouai</a:t>
            </a:r>
          </a:p>
          <a:p>
            <a:pPr marL="457200" lvl="1" indent="0">
              <a:buNone/>
            </a:pPr>
            <a:endParaRPr lang="en-US" sz="4000" dirty="0"/>
          </a:p>
          <a:p>
            <a:pPr marL="457200" lvl="1" indent="0">
              <a:buNone/>
            </a:pPr>
            <a:r>
              <a:rPr lang="en-US" sz="4000" dirty="0" smtClean="0"/>
              <a:t>A…. Anne</a:t>
            </a:r>
          </a:p>
          <a:p>
            <a:pPr marL="457200" lvl="1" indent="0">
              <a:buNone/>
            </a:pPr>
            <a:r>
              <a:rPr lang="en-US" sz="4000" dirty="0" smtClean="0"/>
              <a:t>B…. </a:t>
            </a:r>
            <a:r>
              <a:rPr lang="en-US" sz="4000" dirty="0" err="1" smtClean="0"/>
              <a:t>Babinee</a:t>
            </a:r>
            <a:endParaRPr lang="en-US" sz="4000" dirty="0" smtClean="0"/>
          </a:p>
          <a:p>
            <a:pPr marL="457200" lvl="1" indent="0">
              <a:buNone/>
            </a:pPr>
            <a:r>
              <a:rPr lang="en-US" sz="4000" dirty="0" smtClean="0"/>
              <a:t>C…. Chelsea</a:t>
            </a:r>
          </a:p>
        </p:txBody>
      </p:sp>
    </p:spTree>
    <p:extLst>
      <p:ext uri="{BB962C8B-B14F-4D97-AF65-F5344CB8AC3E}">
        <p14:creationId xmlns:p14="http://schemas.microsoft.com/office/powerpoint/2010/main" val="41055722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to the name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What’s in a name</a:t>
            </a:r>
          </a:p>
          <a:p>
            <a:pPr marL="0" indent="0">
              <a:buNone/>
            </a:pPr>
            <a:endParaRPr lang="en-US" sz="4000" dirty="0" smtClean="0"/>
          </a:p>
          <a:p>
            <a:pPr lvl="1"/>
            <a:r>
              <a:rPr lang="en-US" sz="3800" dirty="0"/>
              <a:t> </a:t>
            </a:r>
            <a:r>
              <a:rPr lang="en-US" sz="3800" dirty="0" smtClean="0"/>
              <a:t>Who chose your name for you?</a:t>
            </a:r>
          </a:p>
          <a:p>
            <a:pPr lvl="1"/>
            <a:r>
              <a:rPr lang="en-US" sz="3800" dirty="0" smtClean="0"/>
              <a:t>What is the meaning of your name?</a:t>
            </a:r>
          </a:p>
        </p:txBody>
      </p:sp>
    </p:spTree>
    <p:extLst>
      <p:ext uri="{BB962C8B-B14F-4D97-AF65-F5344CB8AC3E}">
        <p14:creationId xmlns:p14="http://schemas.microsoft.com/office/powerpoint/2010/main" val="34564834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41725" y="435054"/>
            <a:ext cx="6963178" cy="27515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Benefits and Risks of creating class constitutions with students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3535" y="4060723"/>
            <a:ext cx="5781368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What are the </a:t>
            </a:r>
            <a:r>
              <a:rPr lang="en-US" sz="2800" u="sng" dirty="0" smtClean="0">
                <a:solidFill>
                  <a:schemeClr val="accent2"/>
                </a:solidFill>
              </a:rPr>
              <a:t>benefits</a:t>
            </a:r>
            <a:r>
              <a:rPr lang="en-US" sz="2800" dirty="0" smtClean="0"/>
              <a:t> of creating classroom constitutions?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What could </a:t>
            </a:r>
            <a:r>
              <a:rPr lang="en-US" sz="2800" u="sng" dirty="0" smtClean="0">
                <a:solidFill>
                  <a:schemeClr val="accent2"/>
                </a:solidFill>
              </a:rPr>
              <a:t>go wrong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49177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3820" y="454719"/>
            <a:ext cx="3044360" cy="7571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THEORY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9527" y="454719"/>
            <a:ext cx="3724096" cy="7571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PRACTICE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50" y="1391265"/>
            <a:ext cx="1813013" cy="13814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53263" y="1779652"/>
            <a:ext cx="2089141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Democratic Authority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32" y="3129207"/>
            <a:ext cx="4552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Authority based on a social contract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Authority figure and people create the social contract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Authority figures applies the social contract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4166527" y="1886770"/>
            <a:ext cx="1140542" cy="769316"/>
          </a:xfrm>
          <a:prstGeom prst="rightArrow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07052" y="1866681"/>
            <a:ext cx="3247465" cy="9787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can I turn my authority into a democratic authority?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07051" y="3158610"/>
            <a:ext cx="3247465" cy="6832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can I turn create a social contract?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6798" y="4278194"/>
            <a:ext cx="4150724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Class constitutions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‘How can we improve our class environment?’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Informal conversations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08324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0133" y="454719"/>
            <a:ext cx="3531737" cy="7571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Reflection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98" y="1453938"/>
            <a:ext cx="3285972" cy="360186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2663" y="5433534"/>
            <a:ext cx="4449337" cy="14219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Your Experiences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5024" y="1266632"/>
            <a:ext cx="4348976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2"/>
                </a:solidFill>
              </a:rPr>
              <a:t>Non democratic </a:t>
            </a:r>
            <a:r>
              <a:rPr lang="en-US" sz="2800" dirty="0" smtClean="0"/>
              <a:t>authority (teacher or other authority figure)</a:t>
            </a:r>
          </a:p>
          <a:p>
            <a:endParaRPr lang="en-US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What did you feel?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795024" y="4061681"/>
            <a:ext cx="4348976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2"/>
                </a:solidFill>
              </a:rPr>
              <a:t>Democratic</a:t>
            </a:r>
            <a:r>
              <a:rPr lang="en-US" sz="2800" dirty="0" smtClean="0"/>
              <a:t> authority (teacher or other authority figure)</a:t>
            </a:r>
          </a:p>
          <a:p>
            <a:endParaRPr lang="en-US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What did you feel?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20915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3820" y="454719"/>
            <a:ext cx="3044360" cy="7571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THEORY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9527" y="454719"/>
            <a:ext cx="3724096" cy="7571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PRACTICE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3938985" y="2919060"/>
            <a:ext cx="1140542" cy="769316"/>
          </a:xfrm>
          <a:prstGeom prst="rightArrow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40" y="1507224"/>
            <a:ext cx="1154005" cy="2334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0527" y="1949242"/>
            <a:ext cx="271809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SELF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DETERMINATION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THEORY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175" y="4140087"/>
            <a:ext cx="4339650" cy="24191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Autonomy</a:t>
            </a:r>
          </a:p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Belonging</a:t>
            </a:r>
          </a:p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Competence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62808" y="1507224"/>
            <a:ext cx="324746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can I create a sense of belonging to my class?</a:t>
            </a:r>
          </a:p>
          <a:p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can I create a sense of autonomy and competence?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7293" y="4270396"/>
            <a:ext cx="415072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Appointing managers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67293" y="4885390"/>
            <a:ext cx="4150724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Giving choices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Creating opportunities for success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Encouragement + Scaffolding</a:t>
            </a:r>
          </a:p>
        </p:txBody>
      </p:sp>
    </p:spTree>
    <p:extLst>
      <p:ext uri="{BB962C8B-B14F-4D97-AF65-F5344CB8AC3E}">
        <p14:creationId xmlns:p14="http://schemas.microsoft.com/office/powerpoint/2010/main" val="32683822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140" y="0"/>
            <a:ext cx="457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3820" y="454719"/>
            <a:ext cx="3044360" cy="7571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THEORY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9527" y="454719"/>
            <a:ext cx="3724096" cy="7571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PRACTICE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3938985" y="1666697"/>
            <a:ext cx="1140542" cy="769316"/>
          </a:xfrm>
          <a:prstGeom prst="rightArrow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84504" y="1666697"/>
            <a:ext cx="3247465" cy="9787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can I promote a growth mindset in my classes?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4" y="1850582"/>
            <a:ext cx="2743200" cy="274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333" y="5044475"/>
            <a:ext cx="4299541" cy="14219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Growth Mindset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5204" y="3100274"/>
            <a:ext cx="44527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b="1" i="1" dirty="0" smtClean="0">
                <a:solidFill>
                  <a:srgbClr val="00B050"/>
                </a:solidFill>
                <a:latin typeface="Times New Roman,serif"/>
              </a:rPr>
              <a:t>« Je </a:t>
            </a:r>
            <a:r>
              <a:rPr lang="fr-FR" sz="2800" b="1" i="1" dirty="0">
                <a:solidFill>
                  <a:srgbClr val="00B050"/>
                </a:solidFill>
                <a:latin typeface="Times New Roman,serif"/>
              </a:rPr>
              <a:t>vais être toujours une étudiante et en fait, je ne veux jamais arrêter d’apprendre parce qu’il y a toujours des changements et des </a:t>
            </a:r>
            <a:r>
              <a:rPr lang="fr-FR" sz="2800" b="1" i="1" dirty="0" smtClean="0">
                <a:solidFill>
                  <a:srgbClr val="00B050"/>
                </a:solidFill>
                <a:latin typeface="Times New Roman,serif"/>
              </a:rPr>
              <a:t>découvertes »</a:t>
            </a:r>
            <a:endParaRPr lang="en-US" sz="2800" b="1" i="1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64981" y="6247881"/>
            <a:ext cx="1682601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dirty="0" smtClean="0">
                <a:solidFill>
                  <a:srgbClr val="00B050"/>
                </a:solidFill>
                <a:latin typeface="Times New Roman,serif"/>
              </a:rPr>
              <a:t>Nancy Li</a:t>
            </a:r>
            <a:endParaRPr lang="en-US" sz="28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755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01158951">
  <a:themeElements>
    <a:clrScheme name="1844_Classroom Expectations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44_Classroom Expectations_Copyedite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844_Classroom Expectations_Copyedi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68A5906-F268-4F87-9765-7B21AABD07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TS102809934</Template>
  <TotalTime>169</TotalTime>
  <Words>447</Words>
  <Application>Microsoft Office PowerPoint</Application>
  <PresentationFormat>On-screen Show (4:3)</PresentationFormat>
  <Paragraphs>86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</vt:lpstr>
      <vt:lpstr>Tahoma</vt:lpstr>
      <vt:lpstr>Times New Roman,serif</vt:lpstr>
      <vt:lpstr>Wingdings</vt:lpstr>
      <vt:lpstr>01158951</vt:lpstr>
      <vt:lpstr>Unit 1: Classroom Environments Where We’ve Been and Where We’re Going</vt:lpstr>
      <vt:lpstr>Menu du Jour</vt:lpstr>
      <vt:lpstr>Name Chain</vt:lpstr>
      <vt:lpstr>Alternatives to the name chain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for, of, as learning</dc:title>
  <dc:creator>Lovai</dc:creator>
  <cp:keywords/>
  <cp:lastModifiedBy>Louai Rahal</cp:lastModifiedBy>
  <cp:revision>18</cp:revision>
  <dcterms:created xsi:type="dcterms:W3CDTF">2015-01-05T21:03:43Z</dcterms:created>
  <dcterms:modified xsi:type="dcterms:W3CDTF">2015-01-16T00:58:55Z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TC011589511033</vt:lpwstr>
  </property>
</Properties>
</file>